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1" autoAdjust="0"/>
    <p:restoredTop sz="94660"/>
  </p:normalViewPr>
  <p:slideViewPr>
    <p:cSldViewPr snapToGrid="0">
      <p:cViewPr varScale="1">
        <p:scale>
          <a:sx n="198" d="100"/>
          <a:sy n="198" d="100"/>
        </p:scale>
        <p:origin x="21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12524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9015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44179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0170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4FC953-52BF-4974-8CE8-7311061B6DE0}"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05928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D4FC953-52BF-4974-8CE8-7311061B6DE0}"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5934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D4FC953-52BF-4974-8CE8-7311061B6DE0}" type="datetimeFigureOut">
              <a:rPr lang="en-GB" smtClean="0"/>
              <a:t>31/10/2020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6330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D4FC953-52BF-4974-8CE8-7311061B6DE0}" type="datetimeFigureOut">
              <a:rPr lang="en-GB" smtClean="0"/>
              <a:t>31/10/2020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10351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FC953-52BF-4974-8CE8-7311061B6DE0}" type="datetimeFigureOut">
              <a:rPr lang="en-GB" smtClean="0"/>
              <a:t>31/10/2020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21075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80232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72161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FC953-52BF-4974-8CE8-7311061B6DE0}" type="datetimeFigureOut">
              <a:rPr lang="en-GB" smtClean="0"/>
              <a:t>31/10/2020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310C9-0BBE-4220-9A70-406B8619633E}" type="slidenum">
              <a:rPr lang="en-GB" smtClean="0"/>
              <a:t>‹#›</a:t>
            </a:fld>
            <a:endParaRPr lang="en-GB"/>
          </a:p>
        </p:txBody>
      </p:sp>
    </p:spTree>
    <p:extLst>
      <p:ext uri="{BB962C8B-B14F-4D97-AF65-F5344CB8AC3E}">
        <p14:creationId xmlns:p14="http://schemas.microsoft.com/office/powerpoint/2010/main" val="356677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ear5@jamescambellprimary.org.uk" TargetMode="External"/><Relationship Id="rId2" Type="http://schemas.openxmlformats.org/officeDocument/2006/relationships/hyperlink" Target="http://www.spag.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51913" y="30633"/>
            <a:ext cx="6010101" cy="523220"/>
          </a:xfrm>
          <a:prstGeom prst="rect">
            <a:avLst/>
          </a:prstGeom>
          <a:noFill/>
        </p:spPr>
        <p:txBody>
          <a:bodyPr wrap="square" lIns="91440" tIns="45720" rIns="91440" bIns="45720">
            <a:spAutoFit/>
          </a:bodyPr>
          <a:lstStyle/>
          <a:p>
            <a:pPr algn="ctr"/>
            <a:r>
              <a:rPr lang="en-US"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Year 5: Autumn 2:Brilliant Biomes</a:t>
            </a:r>
          </a:p>
        </p:txBody>
      </p:sp>
      <p:sp>
        <p:nvSpPr>
          <p:cNvPr id="6" name="Text Box 2"/>
          <p:cNvSpPr txBox="1">
            <a:spLocks noChangeArrowheads="1"/>
          </p:cNvSpPr>
          <p:nvPr/>
        </p:nvSpPr>
        <p:spPr bwMode="auto">
          <a:xfrm>
            <a:off x="66500" y="3674225"/>
            <a:ext cx="5719158" cy="3092334"/>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English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In English, the children will be using the story Bling! A modern retelling of the King Midas myth. They will focus on how a dilemma can be the driving force of a story. They will pick apart the dilemma, explore the writer’s craft in creating characters of different status and empathise with the main character’s dilemma. The outcome will be for the children to compose an ending to the story through writing a diary entry in role as the main character.</a:t>
            </a:r>
          </a:p>
          <a:p>
            <a:pPr marL="0" marR="0" lvl="0" indent="0" algn="just"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panose="020B0604020202020204" pitchFamily="34" charset="0"/>
              </a:rPr>
              <a:t>The non-fiction section links to this through exploring the difference in a first-person recount such as a diary entry and newspaper account of the same event. The children will compose their own newspaper report for a younger audience.</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Spelling and Grammar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The children will continue to focus on a new spelling pattern every week and will  learn how to use and apply these rules. They will continue to revise and master the Year 5 &amp; 6 list of spellings. Whilst grammar lessons will focus on word classes, using punctuation and range of sentence types for effect.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Useful websites for spelling and grammar: </a:t>
            </a:r>
            <a:r>
              <a:rPr kumimoji="0" lang="en-GB" altLang="en-US" sz="1000" b="0" i="0" u="none" strike="noStrike" cap="none" normalizeH="0" baseline="0" dirty="0">
                <a:ln>
                  <a:noFill/>
                </a:ln>
                <a:solidFill>
                  <a:srgbClr val="000000"/>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sng" strike="noStrike" cap="none" normalizeH="0" baseline="0" dirty="0">
                <a:ln>
                  <a:noFill/>
                </a:ln>
                <a:solidFill>
                  <a:srgbClr val="085296"/>
                </a:solidFill>
                <a:effectLst/>
                <a:latin typeface="Arial" panose="020B0604020202020204" pitchFamily="34" charset="0"/>
              </a:rPr>
              <a:t>http://www.amblesideprimary.com/ambleweb/lookcover/lookcover.html</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sng" strike="noStrike" cap="none" normalizeH="0" baseline="0" dirty="0">
                <a:ln>
                  <a:noFill/>
                </a:ln>
                <a:solidFill>
                  <a:srgbClr val="085296"/>
                </a:solidFill>
                <a:effectLst/>
                <a:latin typeface="Arial" panose="020B0604020202020204" pitchFamily="34" charset="0"/>
              </a:rPr>
              <a:t>http://www.bbc.co.uk/bitesize/ks2/english/spelling_grammar/</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err="1">
                <a:ln>
                  <a:noFill/>
                </a:ln>
                <a:solidFill>
                  <a:srgbClr val="000000"/>
                </a:solidFill>
                <a:effectLst/>
                <a:latin typeface="Arial" panose="020B0604020202020204" pitchFamily="34" charset="0"/>
              </a:rPr>
              <a:t>www.activelearn.co.uk</a:t>
            </a:r>
            <a:r>
              <a:rPr kumimoji="0" lang="en-GB" altLang="en-US" sz="1000" b="0" i="0" u="none" strike="noStrike" cap="none" normalizeH="0" baseline="0" dirty="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panose="020B0604020202020204" pitchFamily="34" charset="0"/>
                <a:hlinkClick r:id="rId2"/>
              </a:rPr>
              <a:t>www.spag.com</a:t>
            </a:r>
            <a:endParaRPr lang="en-GB" altLang="en-US" sz="1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3"/>
          <p:cNvSpPr txBox="1">
            <a:spLocks noChangeArrowheads="1"/>
          </p:cNvSpPr>
          <p:nvPr/>
        </p:nvSpPr>
        <p:spPr bwMode="auto">
          <a:xfrm>
            <a:off x="5893725" y="3674225"/>
            <a:ext cx="6068290" cy="3092335"/>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Maths:</a:t>
            </a:r>
          </a:p>
          <a:p>
            <a:pPr marL="0" marR="29210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In Maths this half-term, the children will be building on their times tables knowledge looking at multiples and factors They will understand the relationship between multiplication and division. </a:t>
            </a:r>
            <a:r>
              <a:rPr lang="en-GB" altLang="en-US" sz="1000" dirty="0">
                <a:solidFill>
                  <a:srgbClr val="000000"/>
                </a:solidFill>
                <a:latin typeface="Arial" panose="020B0604020202020204" pitchFamily="34" charset="0"/>
              </a:rPr>
              <a:t>Using their knowledge of factors they will then fins common factors. Building upon this they will look at special numbers such as prime numbers, square numbers and cube numbers. </a:t>
            </a:r>
            <a:r>
              <a:rPr kumimoji="0" lang="en-GB" altLang="en-US" sz="1000" b="0" i="0" u="none" strike="noStrike" cap="none" normalizeH="0" baseline="0" dirty="0">
                <a:ln>
                  <a:noFill/>
                </a:ln>
                <a:solidFill>
                  <a:srgbClr val="000000"/>
                </a:solidFill>
                <a:effectLst/>
                <a:latin typeface="Arial" panose="020B0604020202020204" pitchFamily="34" charset="0"/>
              </a:rPr>
              <a:t>They will then spend time looking at how we can multiply and divide by multiple</a:t>
            </a:r>
            <a:r>
              <a:rPr lang="en-GB" altLang="en-US" sz="1000" dirty="0">
                <a:solidFill>
                  <a:srgbClr val="000000"/>
                </a:solidFill>
                <a:latin typeface="Arial" panose="020B0604020202020204" pitchFamily="34" charset="0"/>
              </a:rPr>
              <a:t>s of 10.</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292100" lvl="0" indent="0" algn="just" defTabSz="914400" rtl="0" eaLnBrk="0" fontAlgn="base" latinLnBrk="0" hangingPunct="0">
              <a:lnSpc>
                <a:spcPct val="100000"/>
              </a:lnSpc>
              <a:spcBef>
                <a:spcPct val="0"/>
              </a:spcBef>
              <a:spcAft>
                <a:spcPct val="0"/>
              </a:spcAft>
              <a:buClrTx/>
              <a:buSzTx/>
              <a:buFontTx/>
              <a:buNone/>
              <a:tabLst/>
            </a:pPr>
            <a:r>
              <a:rPr lang="en-GB" altLang="en-US" sz="1000" dirty="0">
                <a:solidFill>
                  <a:srgbClr val="000000"/>
                </a:solidFill>
                <a:latin typeface="Arial" panose="020B0604020202020204" pitchFamily="34" charset="0"/>
              </a:rPr>
              <a:t>They will then be moving on to look at perimeter and area. They will calculate the perimeter of rectangles and rectilinear shapes. They will also calculate the area of rectangles, compound shapes and irregular shapes.</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292100" lvl="0" indent="0" algn="just"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panose="020B0604020202020204" pitchFamily="34" charset="0"/>
            </a:endParaRPr>
          </a:p>
          <a:p>
            <a:pPr marL="0" marR="29210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Children will also be taught regular arithmetic lessons to consolidate their understanding and use of number operations. They will develop stamina and pace</a:t>
            </a:r>
            <a:r>
              <a:rPr kumimoji="0" lang="en-GB" altLang="en-US" sz="1000" b="0" i="0" u="none" strike="noStrike" cap="none" normalizeH="0" dirty="0">
                <a:ln>
                  <a:noFill/>
                </a:ln>
                <a:solidFill>
                  <a:srgbClr val="000000"/>
                </a:solidFill>
                <a:effectLst/>
                <a:latin typeface="Arial" panose="020B0604020202020204" pitchFamily="34" charset="0"/>
              </a:rPr>
              <a:t> in working mentally and learn to identify the most efficient strategies in solving problems.</a:t>
            </a:r>
          </a:p>
          <a:p>
            <a:pPr marL="0" marR="292100" lvl="0" indent="0" algn="just"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000000"/>
              </a:solidFill>
              <a:effectLst/>
              <a:latin typeface="Arial" panose="020B0604020202020204" pitchFamily="34" charset="0"/>
            </a:endParaRPr>
          </a:p>
          <a:p>
            <a:pPr marL="0" marR="29210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Please continue to practise times tables with your child so they are secure  in their recall of the number facts.</a:t>
            </a:r>
          </a:p>
          <a:p>
            <a:pPr marL="0" marR="29210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Useful websites: </a:t>
            </a:r>
          </a:p>
          <a:p>
            <a:pPr marL="0" marR="29210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 </a:t>
            </a:r>
            <a:r>
              <a:rPr kumimoji="0" lang="en-GB" altLang="en-US" sz="1000" b="0" i="0" u="sng" strike="noStrike" cap="none" normalizeH="0" baseline="0" dirty="0">
                <a:ln>
                  <a:noFill/>
                </a:ln>
                <a:solidFill>
                  <a:srgbClr val="085296"/>
                </a:solidFill>
                <a:effectLst/>
                <a:latin typeface="Arial" panose="020B0604020202020204" pitchFamily="34" charset="0"/>
              </a:rPr>
              <a:t>https://uk.ixl.com/math/year-5</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sng" strike="noStrike" cap="none" normalizeH="0" baseline="0" dirty="0">
                <a:ln>
                  <a:noFill/>
                </a:ln>
                <a:solidFill>
                  <a:srgbClr val="085296"/>
                </a:solidFill>
                <a:effectLst/>
                <a:latin typeface="Arial" panose="020B0604020202020204" pitchFamily="34" charset="0"/>
              </a:rPr>
              <a:t>http://www.amblesideprimary.com/ambleweb/mentalmaths/mentalmachine2.html</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
        <p:nvSpPr>
          <p:cNvPr id="8" name="Text Box 4"/>
          <p:cNvSpPr txBox="1">
            <a:spLocks noChangeArrowheads="1"/>
          </p:cNvSpPr>
          <p:nvPr/>
        </p:nvSpPr>
        <p:spPr bwMode="auto">
          <a:xfrm>
            <a:off x="66500" y="47257"/>
            <a:ext cx="5660969" cy="3535527"/>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b="1"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Information about Year 5</a:t>
            </a:r>
            <a:endParaRPr kumimoji="0" lang="en-GB" altLang="en-US" sz="1000" b="1"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Homework:</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Maths and English homework will be given out on </a:t>
            </a:r>
            <a:r>
              <a:rPr kumimoji="0" lang="en-GB" altLang="en-US" sz="1000" b="1" i="0" u="none" strike="noStrike" cap="none" normalizeH="0" baseline="0" dirty="0">
                <a:ln>
                  <a:noFill/>
                </a:ln>
                <a:solidFill>
                  <a:srgbClr val="000000"/>
                </a:solidFill>
                <a:effectLst/>
                <a:latin typeface="Arial" panose="020B0604020202020204" pitchFamily="34" charset="0"/>
              </a:rPr>
              <a:t>Friday</a:t>
            </a:r>
            <a:r>
              <a:rPr kumimoji="0" lang="en-GB" altLang="en-US" sz="1000" b="0" i="0" u="none" strike="noStrike" cap="none" normalizeH="0" baseline="0" dirty="0">
                <a:ln>
                  <a:noFill/>
                </a:ln>
                <a:solidFill>
                  <a:srgbClr val="000000"/>
                </a:solidFill>
                <a:effectLst/>
                <a:latin typeface="Arial" panose="020B0604020202020204" pitchFamily="34" charset="0"/>
              </a:rPr>
              <a:t> and must be returned on Friday</a:t>
            </a:r>
            <a:r>
              <a:rPr kumimoji="0" lang="en-GB" altLang="en-US" sz="1000" b="0" i="0" u="none" strike="noStrike" cap="none" normalizeH="0" baseline="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rgbClr val="000000"/>
                </a:solidFill>
                <a:effectLst/>
                <a:latin typeface="Arial" panose="020B0604020202020204" pitchFamily="34" charset="0"/>
              </a:rPr>
              <a:t>Reading</a:t>
            </a:r>
            <a:r>
              <a:rPr kumimoji="0" lang="en-GB" altLang="en-US" sz="1000" b="0" i="0" u="none" strike="noStrike" cap="none" normalizeH="0" baseline="0" dirty="0">
                <a:ln>
                  <a:noFill/>
                </a:ln>
                <a:solidFill>
                  <a:srgbClr val="000000"/>
                </a:solidFill>
                <a:effectLst/>
                <a:latin typeface="Arial" panose="020B0604020202020204" pitchFamily="34" charset="0"/>
              </a:rPr>
              <a:t>, spellings and times tables should be practised every night.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P.E. Timetable: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Class 5A: </a:t>
            </a:r>
            <a:r>
              <a:rPr kumimoji="0" lang="en-GB" altLang="en-US" sz="1000" b="0" i="0" u="none" strike="noStrike" cap="none" normalizeH="0" baseline="0" dirty="0">
                <a:ln>
                  <a:noFill/>
                </a:ln>
                <a:solidFill>
                  <a:srgbClr val="000000"/>
                </a:solidFill>
                <a:effectLst/>
                <a:latin typeface="Arial" panose="020B0604020202020204" pitchFamily="34" charset="0"/>
              </a:rPr>
              <a:t>  PE  Monday and Wednesday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Class 5B:</a:t>
            </a:r>
            <a:r>
              <a:rPr kumimoji="0" lang="en-GB" altLang="en-US" sz="1000" b="0" i="0" u="none" strike="noStrike" cap="none" normalizeH="0" baseline="0" dirty="0">
                <a:ln>
                  <a:noFill/>
                </a:ln>
                <a:solidFill>
                  <a:srgbClr val="000000"/>
                </a:solidFill>
                <a:effectLst/>
                <a:latin typeface="Arial" panose="020B0604020202020204" pitchFamily="34" charset="0"/>
              </a:rPr>
              <a:t>   PE  Tuesday and Thursday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Class 5C:</a:t>
            </a:r>
            <a:r>
              <a:rPr kumimoji="0" lang="en-GB" altLang="en-US" sz="1000" b="0" i="0" u="none" strike="noStrike" cap="none" normalizeH="0" baseline="0" dirty="0">
                <a:ln>
                  <a:noFill/>
                </a:ln>
                <a:solidFill>
                  <a:srgbClr val="000000"/>
                </a:solidFill>
                <a:effectLst/>
                <a:latin typeface="Arial" panose="020B0604020202020204" pitchFamily="34" charset="0"/>
              </a:rPr>
              <a:t>   PE  Wednesday and Friday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Please ensure that your child brings in a full PE kit to school labelled with their name and class. No jewellery is to be worn so please remove prior to school. </a:t>
            </a:r>
            <a:endParaRPr kumimoji="0" lang="en-GB" altLang="en-US" sz="1000" b="1"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Uniform:</a:t>
            </a:r>
            <a:r>
              <a:rPr kumimoji="0" lang="en-GB" altLang="en-US" sz="1000" b="0" i="0" u="none" strike="noStrike" cap="none" normalizeH="0" baseline="0" dirty="0">
                <a:ln>
                  <a:noFill/>
                </a:ln>
                <a:solidFill>
                  <a:srgbClr val="000000"/>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rPr>
              <a:t>Children are expected to wear the correct school uniform including their blazers and ties.</a:t>
            </a:r>
            <a:endParaRPr kumimoji="0" lang="en-GB" altLang="en-US" sz="1000" b="1"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Parents Evening:</a:t>
            </a:r>
          </a:p>
          <a:p>
            <a:pPr eaLnBrk="0" fontAlgn="base" hangingPunct="0">
              <a:spcBef>
                <a:spcPct val="0"/>
              </a:spcBef>
              <a:spcAft>
                <a:spcPct val="0"/>
              </a:spcAft>
            </a:pPr>
            <a:r>
              <a:rPr lang="en-GB" altLang="en-US" sz="1000" dirty="0">
                <a:solidFill>
                  <a:srgbClr val="000000"/>
                </a:solidFill>
                <a:latin typeface="Arial" panose="020B0604020202020204" pitchFamily="34" charset="0"/>
              </a:rPr>
              <a:t>Year 5 parents evening will be via a phone call on Wednesday 11</a:t>
            </a:r>
            <a:r>
              <a:rPr lang="en-GB" altLang="en-US" sz="1000" baseline="30000" dirty="0">
                <a:solidFill>
                  <a:srgbClr val="000000"/>
                </a:solidFill>
                <a:latin typeface="Arial" panose="020B0604020202020204" pitchFamily="34" charset="0"/>
              </a:rPr>
              <a:t>th</a:t>
            </a:r>
            <a:r>
              <a:rPr lang="en-GB" altLang="en-US" sz="1000" dirty="0">
                <a:solidFill>
                  <a:srgbClr val="000000"/>
                </a:solidFill>
                <a:latin typeface="Arial" panose="020B0604020202020204" pitchFamily="34" charset="0"/>
              </a:rPr>
              <a:t> November 3.30 – 6pm. If this is an inconvenient time, please can you contact the school office or email us on</a:t>
            </a:r>
            <a:endParaRPr kumimoji="0" lang="en-GB" altLang="en-US" sz="1000" b="1"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latin typeface="Arial" panose="020B0604020202020204" pitchFamily="34" charset="0"/>
                <a:hlinkClick r:id="rId3"/>
              </a:rPr>
              <a:t>Year5@jamescambellprimary.org.uk</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9" name="Text Box 5"/>
          <p:cNvSpPr txBox="1">
            <a:spLocks noChangeArrowheads="1"/>
          </p:cNvSpPr>
          <p:nvPr/>
        </p:nvSpPr>
        <p:spPr bwMode="auto">
          <a:xfrm>
            <a:off x="5893724" y="553853"/>
            <a:ext cx="6068289" cy="3028931"/>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a:ln>
                  <a:noFill/>
                </a:ln>
                <a:solidFill>
                  <a:srgbClr val="000000"/>
                </a:solidFill>
                <a:effectLst/>
                <a:latin typeface="Arial" panose="020B0604020202020204" pitchFamily="34" charset="0"/>
              </a:rPr>
              <a:t>The Wider Curriculum</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a:ln>
                  <a:noFill/>
                </a:ln>
                <a:solidFill>
                  <a:srgbClr val="000000"/>
                </a:solidFill>
                <a:effectLst/>
                <a:latin typeface="Arial" panose="020B0604020202020204" pitchFamily="34" charset="0"/>
              </a:rPr>
              <a:t>This half-term our  topic  is ‘Brilliant Biomes’ where pupils will learn about climate and biomes.  Children will gain a geographical understanding of how climate differs around the world. What a biome is and how climate effects it, as well as how climate changes affect biomes.   </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a:ln>
                  <a:noFill/>
                </a:ln>
                <a:solidFill>
                  <a:srgbClr val="000000"/>
                </a:solidFill>
                <a:effectLst/>
                <a:latin typeface="Arial" panose="020B0604020202020204" pitchFamily="34" charset="0"/>
              </a:rPr>
              <a:t>In </a:t>
            </a:r>
            <a:r>
              <a:rPr kumimoji="0" lang="en-GB" altLang="en-US" sz="1000" b="1" i="0" u="none" strike="noStrike" cap="none" normalizeH="0" baseline="0" dirty="0">
                <a:ln>
                  <a:noFill/>
                </a:ln>
                <a:solidFill>
                  <a:srgbClr val="000000"/>
                </a:solidFill>
                <a:effectLst/>
                <a:latin typeface="Arial" panose="020B0604020202020204" pitchFamily="34" charset="0"/>
              </a:rPr>
              <a:t>Art, </a:t>
            </a:r>
            <a:r>
              <a:rPr kumimoji="0" lang="en-GB" altLang="en-US" sz="1000" b="0" i="0" u="none" strike="noStrike" cap="none" normalizeH="0" baseline="0" dirty="0">
                <a:ln>
                  <a:noFill/>
                </a:ln>
                <a:solidFill>
                  <a:srgbClr val="000000"/>
                </a:solidFill>
                <a:effectLst/>
                <a:latin typeface="Arial" panose="020B0604020202020204" pitchFamily="34" charset="0"/>
              </a:rPr>
              <a:t>the children will </a:t>
            </a:r>
            <a:r>
              <a:rPr lang="en-GB" altLang="en-US" sz="1000" dirty="0">
                <a:solidFill>
                  <a:srgbClr val="000000"/>
                </a:solidFill>
                <a:latin typeface="Arial" panose="020B0604020202020204" pitchFamily="34" charset="0"/>
              </a:rPr>
              <a:t>be studying the work of Anthony Gormley. They will be looking at how to create the human form and will be making their own sculpture of a human figure.</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a:ln>
                  <a:noFill/>
                </a:ln>
                <a:solidFill>
                  <a:srgbClr val="000000"/>
                </a:solidFill>
                <a:effectLst/>
                <a:latin typeface="Arial" panose="020B0604020202020204" pitchFamily="34" charset="0"/>
              </a:rPr>
              <a:t>In </a:t>
            </a:r>
            <a:r>
              <a:rPr kumimoji="0" lang="en-GB" altLang="en-US" sz="1000" b="1" i="0" u="none" strike="noStrike" cap="none" normalizeH="0" baseline="0" dirty="0">
                <a:ln>
                  <a:noFill/>
                </a:ln>
                <a:solidFill>
                  <a:srgbClr val="000000"/>
                </a:solidFill>
                <a:effectLst/>
                <a:latin typeface="Arial" panose="020B0604020202020204" pitchFamily="34" charset="0"/>
              </a:rPr>
              <a:t>Science  </a:t>
            </a:r>
            <a:r>
              <a:rPr kumimoji="0" lang="en-GB" altLang="en-US" sz="1000" b="0" i="0" u="none" strike="noStrike" cap="none" normalizeH="0" baseline="0" dirty="0">
                <a:ln>
                  <a:noFill/>
                </a:ln>
                <a:solidFill>
                  <a:srgbClr val="000000"/>
                </a:solidFill>
                <a:effectLst/>
                <a:latin typeface="Arial" panose="020B0604020202020204" pitchFamily="34" charset="0"/>
              </a:rPr>
              <a:t>this half term, children will be developing their knowledge and understanding of changes to materials. They will also be looking at how different solids and liquids might be separated.</a:t>
            </a:r>
            <a:endParaRPr lang="en-GB" altLang="en-US" sz="1000" dirty="0">
              <a:solidFill>
                <a:srgbClr val="000000"/>
              </a:solidFill>
              <a:latin typeface="Arial" panose="020B0604020202020204" pitchFamily="34" charset="0"/>
            </a:endParaRPr>
          </a:p>
          <a:p>
            <a:pPr lvl="0" algn="just" eaLnBrk="0" fontAlgn="base" hangingPunct="0">
              <a:spcBef>
                <a:spcPct val="0"/>
              </a:spcBef>
              <a:spcAft>
                <a:spcPct val="0"/>
              </a:spcAft>
              <a:buSzPts val="1000"/>
              <a:buFont typeface="Symbol" panose="05050102010706020507" pitchFamily="18" charset="2"/>
              <a:buChar char="¨"/>
            </a:pPr>
            <a:r>
              <a:rPr kumimoji="0" lang="en-GB"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During </a:t>
            </a:r>
            <a:r>
              <a:rPr kumimoji="0" lang="en-GB" altLang="en-US" sz="10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RE,</a:t>
            </a:r>
            <a:r>
              <a:rPr kumimoji="0" lang="en-GB"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the different versions of the Christmas story in the Gospels.  They will look at the differences in customs and traditions associated with celebrating Christmas in different parts of the world. </a:t>
            </a:r>
          </a:p>
          <a:p>
            <a:pPr lvl="0" algn="just" eaLnBrk="0" fontAlgn="base" hangingPunct="0">
              <a:spcBef>
                <a:spcPct val="0"/>
              </a:spcBef>
              <a:spcAft>
                <a:spcPct val="0"/>
              </a:spcAft>
              <a:buSzPts val="1000"/>
              <a:buFont typeface="Symbol" panose="05050102010706020507" pitchFamily="18" charset="2"/>
              <a:buChar char="¨"/>
            </a:pPr>
            <a:r>
              <a:rPr kumimoji="0" lang="en-GB" altLang="en-US" sz="1000" b="0" i="0" u="none" strike="noStrike" cap="none" normalizeH="0" baseline="0" dirty="0">
                <a:ln>
                  <a:noFill/>
                </a:ln>
                <a:solidFill>
                  <a:srgbClr val="000000"/>
                </a:solidFill>
                <a:effectLst/>
                <a:latin typeface="Arial" panose="020B0604020202020204" pitchFamily="34" charset="0"/>
              </a:rPr>
              <a:t>In </a:t>
            </a:r>
            <a:r>
              <a:rPr kumimoji="0" lang="en-GB" altLang="en-US" sz="1000" b="1" i="0" u="none" strike="noStrike" cap="none" normalizeH="0" baseline="0" dirty="0">
                <a:ln>
                  <a:noFill/>
                </a:ln>
                <a:solidFill>
                  <a:srgbClr val="000000"/>
                </a:solidFill>
                <a:effectLst/>
                <a:latin typeface="Arial" panose="020B0604020202020204" pitchFamily="34" charset="0"/>
              </a:rPr>
              <a:t>PE</a:t>
            </a:r>
            <a:r>
              <a:rPr kumimoji="0" lang="en-GB" altLang="en-US" sz="1000" b="0" i="0" u="none" strike="noStrike" cap="none" normalizeH="0" baseline="0" dirty="0">
                <a:ln>
                  <a:noFill/>
                </a:ln>
                <a:solidFill>
                  <a:srgbClr val="000000"/>
                </a:solidFill>
                <a:effectLst/>
                <a:latin typeface="Arial" panose="020B0604020202020204" pitchFamily="34" charset="0"/>
              </a:rPr>
              <a:t> lessons children will have the opportunity develop and refine their gymnastic performance</a:t>
            </a:r>
            <a:r>
              <a:rPr kumimoji="0" lang="en-GB" altLang="en-US" sz="1000" b="0" i="0" u="none" strike="noStrike" cap="none" normalizeH="0" dirty="0">
                <a:ln>
                  <a:noFill/>
                </a:ln>
                <a:solidFill>
                  <a:srgbClr val="000000"/>
                </a:solidFill>
                <a:effectLst/>
                <a:latin typeface="Arial" panose="020B0604020202020204" pitchFamily="34" charset="0"/>
              </a:rPr>
              <a:t> in developing sequences with rolling in.. </a:t>
            </a:r>
            <a:r>
              <a:rPr lang="en-GB" altLang="en-US" sz="1000" dirty="0">
                <a:solidFill>
                  <a:srgbClr val="000000"/>
                </a:solidFill>
                <a:latin typeface="Arial" panose="020B0604020202020204" pitchFamily="34" charset="0"/>
              </a:rPr>
              <a:t>C</a:t>
            </a:r>
            <a:r>
              <a:rPr kumimoji="0" lang="en-GB" altLang="en-US" sz="1000" b="0" i="0" u="none" strike="noStrike" cap="none" normalizeH="0" dirty="0">
                <a:ln>
                  <a:noFill/>
                </a:ln>
                <a:solidFill>
                  <a:srgbClr val="000000"/>
                </a:solidFill>
                <a:effectLst/>
                <a:latin typeface="Arial" panose="020B0604020202020204" pitchFamily="34" charset="0"/>
              </a:rPr>
              <a:t>hildren will also learn skills to compete in the game “netball”.</a:t>
            </a: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a:ln>
                  <a:noFill/>
                </a:ln>
                <a:solidFill>
                  <a:srgbClr val="000000"/>
                </a:solidFill>
                <a:effectLst/>
                <a:latin typeface="Arial" panose="020B0604020202020204" pitchFamily="34" charset="0"/>
              </a:rPr>
              <a:t>In </a:t>
            </a:r>
            <a:r>
              <a:rPr kumimoji="0" lang="en-GB" altLang="en-US" sz="1000" b="1" i="0" u="none" strike="noStrike" cap="none" normalizeH="0" baseline="0" dirty="0">
                <a:ln>
                  <a:noFill/>
                </a:ln>
                <a:solidFill>
                  <a:srgbClr val="000000"/>
                </a:solidFill>
                <a:effectLst/>
                <a:latin typeface="Arial" panose="020B0604020202020204" pitchFamily="34" charset="0"/>
              </a:rPr>
              <a:t>ICT</a:t>
            </a:r>
            <a:r>
              <a:rPr kumimoji="0" lang="en-GB" altLang="en-US" sz="1000" b="0" i="0" u="none" strike="noStrike" cap="none" normalizeH="0" baseline="0" dirty="0">
                <a:ln>
                  <a:noFill/>
                </a:ln>
                <a:solidFill>
                  <a:srgbClr val="000000"/>
                </a:solidFill>
                <a:effectLst/>
                <a:latin typeface="Arial" panose="020B0604020202020204" pitchFamily="34" charset="0"/>
              </a:rPr>
              <a:t> we will be looking at creating a database. How to create a formulae and a graph using Excel. We will also be looking at the importance of having strong passwords online.</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1" i="0" u="none" strike="noStrike" cap="none" normalizeH="0" baseline="0" dirty="0">
                <a:ln>
                  <a:noFill/>
                </a:ln>
                <a:solidFill>
                  <a:srgbClr val="000000"/>
                </a:solidFill>
                <a:effectLst/>
                <a:latin typeface="Arial" panose="020B0604020202020204" pitchFamily="34" charset="0"/>
              </a:rPr>
              <a:t>In Spanish </a:t>
            </a:r>
            <a:r>
              <a:rPr kumimoji="0" lang="en-GB" altLang="en-US" sz="1000" b="0" i="0" u="none" strike="noStrike" cap="none" normalizeH="0" baseline="0" dirty="0">
                <a:ln>
                  <a:noFill/>
                </a:ln>
                <a:solidFill>
                  <a:srgbClr val="000000"/>
                </a:solidFill>
                <a:effectLst/>
                <a:latin typeface="Arial" panose="020B0604020202020204" pitchFamily="34" charset="0"/>
              </a:rPr>
              <a:t>children will be learning how to say the date in Spanish. They will be learning the months of the year and how to say when their birthday is in Spanish.</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GB" altLang="en-US" sz="1000" b="0" i="0" u="none" strike="noStrike" cap="none" normalizeH="0" baseline="0" dirty="0">
                <a:ln>
                  <a:noFill/>
                </a:ln>
                <a:solidFill>
                  <a:srgbClr val="000000"/>
                </a:solidFill>
                <a:effectLst/>
                <a:latin typeface="Arial" panose="020B0604020202020204" pitchFamily="34" charset="0"/>
              </a:rPr>
              <a:t>In </a:t>
            </a:r>
            <a:r>
              <a:rPr kumimoji="0" lang="en-GB" altLang="en-US" sz="1000" b="1" i="0" u="none" strike="noStrike" cap="none" normalizeH="0" baseline="0" dirty="0">
                <a:ln>
                  <a:noFill/>
                </a:ln>
                <a:solidFill>
                  <a:srgbClr val="000000"/>
                </a:solidFill>
                <a:effectLst/>
                <a:latin typeface="Arial" panose="020B0604020202020204" pitchFamily="34" charset="0"/>
              </a:rPr>
              <a:t>Music</a:t>
            </a:r>
            <a:r>
              <a:rPr kumimoji="0" lang="en-GB" altLang="en-US" sz="1000" b="0" i="0" u="none" strike="noStrike" cap="none" normalizeH="0" baseline="0" dirty="0">
                <a:ln>
                  <a:noFill/>
                </a:ln>
                <a:solidFill>
                  <a:srgbClr val="000000"/>
                </a:solidFill>
                <a:effectLst/>
                <a:latin typeface="Arial" panose="020B0604020202020204" pitchFamily="34" charset="0"/>
              </a:rPr>
              <a:t>, the children will be learning Christmas carols looking at different harmonies, and how to perform to an audience.</a:t>
            </a:r>
          </a:p>
          <a:p>
            <a:pPr marL="0" marR="0" lvl="0" indent="0" algn="just"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lang="en-GB" altLang="en-US" sz="1000" dirty="0">
                <a:solidFill>
                  <a:srgbClr val="000000"/>
                </a:solidFill>
                <a:latin typeface="Arial" panose="020B0604020202020204" pitchFamily="34" charset="0"/>
              </a:rPr>
              <a:t>In </a:t>
            </a:r>
            <a:r>
              <a:rPr lang="en-GB" altLang="en-US" sz="1000" b="1" dirty="0">
                <a:solidFill>
                  <a:srgbClr val="000000"/>
                </a:solidFill>
                <a:latin typeface="Arial" panose="020B0604020202020204" pitchFamily="34" charset="0"/>
              </a:rPr>
              <a:t>PSHE</a:t>
            </a:r>
            <a:r>
              <a:rPr lang="en-GB" altLang="en-US" sz="1000" dirty="0">
                <a:solidFill>
                  <a:srgbClr val="000000"/>
                </a:solidFill>
                <a:latin typeface="Arial" panose="020B0604020202020204" pitchFamily="34" charset="0"/>
              </a:rPr>
              <a:t> they will be looking at Celebrating differences, and the importance of difference and diversity. </a:t>
            </a: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7469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927</Words>
  <Application>Microsoft Macintosh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dc:creator>
  <cp:lastModifiedBy>hazel thompson</cp:lastModifiedBy>
  <cp:revision>12</cp:revision>
  <dcterms:created xsi:type="dcterms:W3CDTF">2020-09-08T13:20:37Z</dcterms:created>
  <dcterms:modified xsi:type="dcterms:W3CDTF">2020-10-31T12:18:29Z</dcterms:modified>
</cp:coreProperties>
</file>