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D4FC953-52BF-4974-8CE8-7311061B6DE0}" type="datetimeFigureOut">
              <a:rPr lang="en-GB" smtClean="0"/>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1125240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4FC953-52BF-4974-8CE8-7311061B6DE0}" type="datetimeFigureOut">
              <a:rPr lang="en-GB" smtClean="0"/>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4290153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4FC953-52BF-4974-8CE8-7311061B6DE0}" type="datetimeFigureOut">
              <a:rPr lang="en-GB" smtClean="0"/>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344179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4FC953-52BF-4974-8CE8-7311061B6DE0}" type="datetimeFigureOut">
              <a:rPr lang="en-GB" smtClean="0"/>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4201705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4FC953-52BF-4974-8CE8-7311061B6DE0}" type="datetimeFigureOut">
              <a:rPr lang="en-GB" smtClean="0"/>
              <a:t>03/11/2020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2059281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D4FC953-52BF-4974-8CE8-7311061B6DE0}" type="datetimeFigureOut">
              <a:rPr lang="en-GB" smtClean="0"/>
              <a:t>03/11/2020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593490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D4FC953-52BF-4974-8CE8-7311061B6DE0}" type="datetimeFigureOut">
              <a:rPr lang="en-GB" smtClean="0"/>
              <a:t>03/11/2020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263303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D4FC953-52BF-4974-8CE8-7311061B6DE0}" type="datetimeFigureOut">
              <a:rPr lang="en-GB" smtClean="0"/>
              <a:t>03/11/2020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3103512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4FC953-52BF-4974-8CE8-7311061B6DE0}" type="datetimeFigureOut">
              <a:rPr lang="en-GB" smtClean="0"/>
              <a:t>03/11/2020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1210754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4FC953-52BF-4974-8CE8-7311061B6DE0}" type="datetimeFigureOut">
              <a:rPr lang="en-GB" smtClean="0"/>
              <a:t>03/11/2020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2802328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4FC953-52BF-4974-8CE8-7311061B6DE0}" type="datetimeFigureOut">
              <a:rPr lang="en-GB" smtClean="0"/>
              <a:t>03/11/2020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2721616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4FC953-52BF-4974-8CE8-7311061B6DE0}" type="datetimeFigureOut">
              <a:rPr lang="en-GB" smtClean="0"/>
              <a:t>03/11/2020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A310C9-0BBE-4220-9A70-406B8619633E}" type="slidenum">
              <a:rPr lang="en-GB" smtClean="0"/>
              <a:t>‹#›</a:t>
            </a:fld>
            <a:endParaRPr lang="en-GB"/>
          </a:p>
        </p:txBody>
      </p:sp>
    </p:spTree>
    <p:extLst>
      <p:ext uri="{BB962C8B-B14F-4D97-AF65-F5344CB8AC3E}">
        <p14:creationId xmlns:p14="http://schemas.microsoft.com/office/powerpoint/2010/main" val="3566775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ctivelearnprimary.co.uk/" TargetMode="External"/><Relationship Id="rId2" Type="http://schemas.openxmlformats.org/officeDocument/2006/relationships/hyperlink" Target="http://www.phonicsplay.co.uk/" TargetMode="External"/><Relationship Id="rId1" Type="http://schemas.openxmlformats.org/officeDocument/2006/relationships/slideLayout" Target="../slideLayouts/slideLayout7.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66500" y="3674225"/>
            <a:ext cx="5719158" cy="3092334"/>
          </a:xfrm>
          <a:prstGeom prst="rect">
            <a:avLst/>
          </a:prstGeom>
          <a:noFill/>
          <a:ln w="38100" algn="in">
            <a:solidFill>
              <a:srgbClr val="008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FFC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sng" strike="noStrike" cap="none" normalizeH="0" baseline="0" dirty="0" smtClean="0">
                <a:ln>
                  <a:noFill/>
                </a:ln>
                <a:solidFill>
                  <a:srgbClr val="000000"/>
                </a:solidFill>
                <a:effectLst/>
                <a:latin typeface="Arial" panose="020B0604020202020204" pitchFamily="34" charset="0"/>
              </a:rPr>
              <a:t>English</a:t>
            </a:r>
          </a:p>
          <a:p>
            <a:r>
              <a:rPr lang="en-GB" sz="1000" dirty="0">
                <a:latin typeface="Arial" panose="020B0604020202020204" pitchFamily="34" charset="0"/>
                <a:cs typeface="Arial" panose="020B0604020202020204" pitchFamily="34" charset="0"/>
              </a:rPr>
              <a:t>In English this half term we are learning to write explanations. This will include using time connectives such as next, then and after. Children will learn how to sequence events chronologically and develop techniques </a:t>
            </a:r>
            <a:r>
              <a:rPr lang="en-GB" sz="1000" dirty="0" smtClean="0">
                <a:latin typeface="Arial" panose="020B0604020202020204" pitchFamily="34" charset="0"/>
                <a:cs typeface="Arial" panose="020B0604020202020204" pitchFamily="34" charset="0"/>
              </a:rPr>
              <a:t>to explain </a:t>
            </a:r>
            <a:r>
              <a:rPr lang="en-GB" sz="1000" dirty="0">
                <a:latin typeface="Arial" panose="020B0604020202020204" pitchFamily="34" charset="0"/>
                <a:cs typeface="Arial" panose="020B0604020202020204" pitchFamily="34" charset="0"/>
              </a:rPr>
              <a:t>how and why something happens. We will be Reading The Owl Who Was Afraid Of The Dark by </a:t>
            </a:r>
            <a:r>
              <a:rPr lang="en-GB" sz="1000" dirty="0" smtClean="0">
                <a:latin typeface="Arial" panose="020B0604020202020204" pitchFamily="34" charset="0"/>
                <a:cs typeface="Arial" panose="020B0604020202020204" pitchFamily="34" charset="0"/>
              </a:rPr>
              <a:t>Jill Tomlinson </a:t>
            </a:r>
            <a:r>
              <a:rPr lang="en-GB" sz="1000" dirty="0">
                <a:latin typeface="Arial" panose="020B0604020202020204" pitchFamily="34" charset="0"/>
                <a:cs typeface="Arial" panose="020B0604020202020204" pitchFamily="34" charset="0"/>
              </a:rPr>
              <a:t>and The Pied Piper Of Hamelin. We will also be </a:t>
            </a:r>
            <a:r>
              <a:rPr lang="en-GB" sz="1000" dirty="0" smtClean="0">
                <a:latin typeface="Arial" panose="020B0604020202020204" pitchFamily="34" charset="0"/>
                <a:cs typeface="Arial" panose="020B0604020202020204" pitchFamily="34" charset="0"/>
              </a:rPr>
              <a:t>exploring information </a:t>
            </a:r>
            <a:r>
              <a:rPr lang="en-GB" sz="1000" dirty="0">
                <a:latin typeface="Arial" panose="020B0604020202020204" pitchFamily="34" charset="0"/>
                <a:cs typeface="Arial" panose="020B0604020202020204" pitchFamily="34" charset="0"/>
              </a:rPr>
              <a:t>books about the Great Fire of London to enable children to create cross-curricular writing such as diaries and </a:t>
            </a:r>
            <a:r>
              <a:rPr lang="en-GB" sz="1000" dirty="0" smtClean="0">
                <a:latin typeface="Arial" panose="020B0604020202020204" pitchFamily="34" charset="0"/>
                <a:cs typeface="Arial" panose="020B0604020202020204" pitchFamily="34" charset="0"/>
              </a:rPr>
              <a:t>letters</a:t>
            </a:r>
            <a:r>
              <a:rPr lang="en-GB" sz="1000" dirty="0">
                <a:latin typeface="Arial" panose="020B0604020202020204" pitchFamily="34" charset="0"/>
                <a:cs typeface="Arial" panose="020B0604020202020204" pitchFamily="34" charset="0"/>
              </a:rPr>
              <a:t>.</a:t>
            </a:r>
            <a:endParaRPr lang="en-GB" sz="1000" dirty="0">
              <a:latin typeface="Arial" panose="020B0604020202020204" pitchFamily="34" charset="0"/>
              <a:cs typeface="Arial" panose="020B0604020202020204" pitchFamily="34" charset="0"/>
            </a:endParaRPr>
          </a:p>
          <a:p>
            <a:r>
              <a:rPr lang="en-GB" sz="900" dirty="0">
                <a:latin typeface="Arial" panose="020B0604020202020204" pitchFamily="34" charset="0"/>
                <a:cs typeface="Arial" panose="020B0604020202020204" pitchFamily="34" charset="0"/>
              </a:rPr>
              <a:t> </a:t>
            </a:r>
            <a:r>
              <a:rPr lang="en-GB" sz="1000" dirty="0" smtClean="0">
                <a:latin typeface="Arial" panose="020B0604020202020204" pitchFamily="34" charset="0"/>
                <a:cs typeface="Arial" panose="020B0604020202020204" pitchFamily="34" charset="0"/>
              </a:rPr>
              <a:t>You </a:t>
            </a:r>
            <a:r>
              <a:rPr lang="en-GB" sz="1000" dirty="0">
                <a:latin typeface="Arial" panose="020B0604020202020204" pitchFamily="34" charset="0"/>
                <a:cs typeface="Arial" panose="020B0604020202020204" pitchFamily="34" charset="0"/>
              </a:rPr>
              <a:t>may wish to take your child to the library to find out more about habitats.</a:t>
            </a:r>
          </a:p>
          <a:p>
            <a:r>
              <a:rPr lang="en-GB" sz="1000" dirty="0">
                <a:latin typeface="Arial" panose="020B0604020202020204" pitchFamily="34" charset="0"/>
                <a:cs typeface="Arial" panose="020B0604020202020204" pitchFamily="34" charset="0"/>
              </a:rPr>
              <a:t>Spelling and grammar will be taught each day. The children will be learning to join their handwriting.</a:t>
            </a:r>
          </a:p>
          <a:p>
            <a:r>
              <a:rPr lang="en-GB" sz="1000" dirty="0" smtClean="0">
                <a:latin typeface="Arial" panose="020B0604020202020204" pitchFamily="34" charset="0"/>
                <a:cs typeface="Arial" panose="020B0604020202020204" pitchFamily="34" charset="0"/>
              </a:rPr>
              <a:t>We </a:t>
            </a:r>
            <a:r>
              <a:rPr lang="en-GB" sz="1000" dirty="0">
                <a:latin typeface="Arial" panose="020B0604020202020204" pitchFamily="34" charset="0"/>
                <a:cs typeface="Arial" panose="020B0604020202020204" pitchFamily="34" charset="0"/>
              </a:rPr>
              <a:t>use </a:t>
            </a:r>
            <a:r>
              <a:rPr lang="en-GB" sz="1000" b="1" u="sng" dirty="0">
                <a:latin typeface="Arial" panose="020B0604020202020204" pitchFamily="34" charset="0"/>
                <a:cs typeface="Arial" panose="020B0604020202020204" pitchFamily="34" charset="0"/>
              </a:rPr>
              <a:t>www.phonicsplay.co.uk </a:t>
            </a:r>
            <a:r>
              <a:rPr lang="en-GB" sz="1000" b="1" dirty="0">
                <a:latin typeface="Arial" panose="020B0604020202020204" pitchFamily="34" charset="0"/>
                <a:cs typeface="Arial" panose="020B0604020202020204" pitchFamily="34" charset="0"/>
              </a:rPr>
              <a:t> </a:t>
            </a:r>
            <a:r>
              <a:rPr lang="en-GB" sz="1000" dirty="0">
                <a:latin typeface="Arial" panose="020B0604020202020204" pitchFamily="34" charset="0"/>
                <a:cs typeface="Arial" panose="020B0604020202020204" pitchFamily="34" charset="0"/>
              </a:rPr>
              <a:t>to reinforce phonics. Your child will  be part of a weekly guided reading session with the class teacher. </a:t>
            </a:r>
          </a:p>
          <a:p>
            <a:r>
              <a:rPr lang="en-GB" sz="1400" dirty="0">
                <a:latin typeface="Arial" panose="020B0604020202020204" pitchFamily="34" charset="0"/>
                <a:cs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000" b="1" i="0" u="sng" strike="noStrike" cap="none" normalizeH="0" baseline="0" dirty="0" smtClean="0">
                <a:ln>
                  <a:noFill/>
                </a:ln>
                <a:solidFill>
                  <a:srgbClr val="000000"/>
                </a:solidFill>
                <a:effectLst/>
                <a:latin typeface="Arial" panose="020B0604020202020204" pitchFamily="34" charset="0"/>
              </a:rPr>
              <a:t>Useful websites for phonics and reading: </a:t>
            </a:r>
            <a:r>
              <a:rPr kumimoji="0" lang="en-GB" altLang="en-US" sz="1000" b="0" i="0" u="none" strike="noStrike" cap="none" normalizeH="0" baseline="0" dirty="0" smtClean="0">
                <a:ln>
                  <a:noFill/>
                </a:ln>
                <a:solidFill>
                  <a:srgbClr val="000000"/>
                </a:solidFill>
                <a:effectLst/>
                <a:latin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000" b="0" i="0" u="sng" strike="noStrike" cap="none" normalizeH="0" baseline="0" dirty="0" smtClean="0">
                <a:ln>
                  <a:noFill/>
                </a:ln>
                <a:solidFill>
                  <a:srgbClr val="085296"/>
                </a:solidFill>
                <a:effectLst/>
                <a:latin typeface="Arial" panose="020B0604020202020204" pitchFamily="34" charset="0"/>
                <a:hlinkClick r:id="rId2"/>
              </a:rPr>
              <a:t>www.phonicsplay.co.uk</a:t>
            </a:r>
            <a:endParaRPr kumimoji="0" lang="en-GB" altLang="en-US" sz="1000" b="0" i="0" u="sng" strike="noStrike" cap="none" normalizeH="0" baseline="0" dirty="0" smtClean="0">
              <a:ln>
                <a:noFill/>
              </a:ln>
              <a:solidFill>
                <a:srgbClr val="085296"/>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n-GB" altLang="en-US" sz="1000" u="sng" dirty="0" smtClean="0">
                <a:solidFill>
                  <a:srgbClr val="085296"/>
                </a:solidFill>
                <a:latin typeface="Arial" panose="020B0604020202020204" pitchFamily="34" charset="0"/>
              </a:rPr>
              <a:t>www.teachyourmonstertoread.co.uk</a:t>
            </a:r>
            <a:endParaRPr kumimoji="0" lang="en-GB" altLang="en-US" sz="1000" b="0" i="0" u="none" strike="noStrike" cap="none" normalizeH="0" baseline="0" dirty="0" smtClean="0">
              <a:ln>
                <a:noFill/>
              </a:ln>
              <a:solidFill>
                <a:srgbClr val="000000"/>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000" i="0" u="none" strike="noStrike" cap="none" normalizeH="0" baseline="0" dirty="0" smtClean="0">
                <a:ln>
                  <a:noFill/>
                </a:ln>
                <a:solidFill>
                  <a:srgbClr val="000000"/>
                </a:solidFill>
                <a:effectLst/>
                <a:latin typeface="Arial" panose="020B0604020202020204" pitchFamily="34" charset="0"/>
                <a:hlinkClick r:id="rId3"/>
              </a:rPr>
              <a:t>www.activelearnprimary.co.uk</a:t>
            </a:r>
            <a:r>
              <a:rPr kumimoji="0" lang="en-GB" altLang="en-US" sz="1000" i="0" u="none" strike="noStrike" cap="none" normalizeH="0" dirty="0" smtClean="0">
                <a:ln>
                  <a:noFill/>
                </a:ln>
                <a:solidFill>
                  <a:srgbClr val="000000"/>
                </a:solidFill>
                <a:effectLst/>
                <a:latin typeface="Arial" panose="020B0604020202020204" pitchFamily="34" charset="0"/>
              </a:rPr>
              <a:t> </a:t>
            </a:r>
            <a:r>
              <a:rPr kumimoji="0" lang="en-GB" altLang="en-US" sz="1000" b="1" i="0" u="none" strike="noStrike" cap="none" normalizeH="0" dirty="0" smtClean="0">
                <a:ln>
                  <a:noFill/>
                </a:ln>
                <a:solidFill>
                  <a:srgbClr val="000000"/>
                </a:solidFill>
                <a:effectLst/>
                <a:latin typeface="Arial" panose="020B0604020202020204" pitchFamily="34" charset="0"/>
              </a:rPr>
              <a:t>- </a:t>
            </a:r>
            <a:r>
              <a:rPr kumimoji="0" lang="en-GB" altLang="en-US" sz="1000" b="1" i="0" u="none" strike="noStrike" cap="none" normalizeH="0" baseline="0" dirty="0" smtClean="0">
                <a:ln>
                  <a:noFill/>
                </a:ln>
                <a:solidFill>
                  <a:srgbClr val="000000"/>
                </a:solidFill>
                <a:effectLst/>
                <a:latin typeface="Arial" panose="020B0604020202020204" pitchFamily="34" charset="0"/>
              </a:rPr>
              <a:t>Bug club</a:t>
            </a:r>
            <a:r>
              <a:rPr kumimoji="0" lang="en-GB" altLang="en-US" sz="1000" b="1" i="0" u="none" strike="noStrike" cap="none" normalizeH="0" dirty="0" smtClean="0">
                <a:ln>
                  <a:noFill/>
                </a:ln>
                <a:solidFill>
                  <a:srgbClr val="000000"/>
                </a:solidFill>
                <a:effectLst/>
                <a:latin typeface="Arial" panose="020B0604020202020204" pitchFamily="34" charset="0"/>
              </a:rPr>
              <a:t> </a:t>
            </a:r>
            <a:r>
              <a:rPr kumimoji="0" lang="en-GB" altLang="en-US" sz="1000" b="0" i="0" u="none" strike="noStrike" cap="none" normalizeH="0" dirty="0" smtClean="0">
                <a:ln>
                  <a:noFill/>
                </a:ln>
                <a:solidFill>
                  <a:srgbClr val="000000"/>
                </a:solidFill>
                <a:effectLst/>
                <a:latin typeface="Arial" panose="020B0604020202020204" pitchFamily="34" charset="0"/>
              </a:rPr>
              <a:t>– please see your child’s reading diary for their username and password.</a:t>
            </a:r>
            <a:endParaRPr kumimoji="0" lang="en-GB" altLang="en-US" sz="1000" b="0" i="0" u="none" strike="noStrike" cap="none" normalizeH="0" baseline="0" dirty="0" smtClean="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Text Box 3"/>
          <p:cNvSpPr txBox="1">
            <a:spLocks noChangeArrowheads="1"/>
          </p:cNvSpPr>
          <p:nvPr/>
        </p:nvSpPr>
        <p:spPr bwMode="auto">
          <a:xfrm>
            <a:off x="5893725" y="3674225"/>
            <a:ext cx="6068290" cy="3092335"/>
          </a:xfrm>
          <a:prstGeom prst="rect">
            <a:avLst/>
          </a:prstGeom>
          <a:noFill/>
          <a:ln w="38100" algn="in">
            <a:solidFill>
              <a:srgbClr val="008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FFC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sng" strike="noStrike" cap="none" normalizeH="0" baseline="0" dirty="0" smtClean="0">
                <a:ln>
                  <a:noFill/>
                </a:ln>
                <a:solidFill>
                  <a:srgbClr val="000000"/>
                </a:solidFill>
                <a:effectLst/>
                <a:latin typeface="Arial" panose="020B0604020202020204" pitchFamily="34" charset="0"/>
                <a:cs typeface="Arial" panose="020B0604020202020204" pitchFamily="34" charset="0"/>
              </a:rPr>
              <a:t>Maths:</a:t>
            </a:r>
          </a:p>
          <a:p>
            <a:r>
              <a:rPr lang="en-GB" sz="1000" dirty="0">
                <a:latin typeface="Arial" panose="020B0604020202020204" pitchFamily="34" charset="0"/>
                <a:cs typeface="Arial" panose="020B0604020202020204" pitchFamily="34" charset="0"/>
              </a:rPr>
              <a:t>In Mathematics this half term, we are learning how to partition numbers into hundreds, tens and ones. We will focus on mental addition and subtraction and using methods such as partitioning the tens and ones. We will be adding and subtracting two digit numbers and also adding 3 single digits together. Children will be using money to solve problems and work out change. They will be learning to understand multiplication as equal groups.  </a:t>
            </a:r>
          </a:p>
          <a:p>
            <a:endParaRPr lang="en-GB" altLang="en-US" sz="1000" b="1" u="sng" dirty="0" smtClean="0">
              <a:solidFill>
                <a:srgbClr val="000000"/>
              </a:solidFill>
              <a:latin typeface="Arial" panose="020B0604020202020204" pitchFamily="34" charset="0"/>
              <a:cs typeface="Arial" panose="020B0604020202020204" pitchFamily="34" charset="0"/>
            </a:endParaRPr>
          </a:p>
          <a:p>
            <a:r>
              <a:rPr lang="en-GB" altLang="en-US" sz="1000" b="1" u="sng" dirty="0" smtClean="0">
                <a:solidFill>
                  <a:srgbClr val="000000"/>
                </a:solidFill>
                <a:latin typeface="Arial" panose="020B0604020202020204" pitchFamily="34" charset="0"/>
                <a:cs typeface="Arial" panose="020B0604020202020204" pitchFamily="34" charset="0"/>
              </a:rPr>
              <a:t>School Jam</a:t>
            </a:r>
          </a:p>
          <a:p>
            <a:pPr marR="292100" eaLnBrk="0" fontAlgn="base" hangingPunct="0">
              <a:spcBef>
                <a:spcPct val="0"/>
              </a:spcBef>
              <a:spcAft>
                <a:spcPct val="0"/>
              </a:spcAft>
            </a:pPr>
            <a:r>
              <a:rPr kumimoji="0" lang="en-GB" altLang="en-US" sz="1000" i="0" strike="noStrike" cap="none" normalizeH="0" baseline="0" dirty="0" smtClean="0">
                <a:ln>
                  <a:noFill/>
                </a:ln>
                <a:solidFill>
                  <a:srgbClr val="000000"/>
                </a:solidFill>
                <a:effectLst/>
                <a:latin typeface="Arial" panose="020B0604020202020204" pitchFamily="34" charset="0"/>
                <a:cs typeface="Arial" panose="020B0604020202020204" pitchFamily="34" charset="0"/>
              </a:rPr>
              <a:t>We</a:t>
            </a:r>
            <a:r>
              <a:rPr kumimoji="0" lang="en-GB" altLang="en-US" sz="1000" i="0" strike="noStrike" cap="none" normalizeH="0" dirty="0" smtClean="0">
                <a:ln>
                  <a:noFill/>
                </a:ln>
                <a:solidFill>
                  <a:srgbClr val="000000"/>
                </a:solidFill>
                <a:effectLst/>
                <a:latin typeface="Arial" panose="020B0604020202020204" pitchFamily="34" charset="0"/>
                <a:cs typeface="Arial" panose="020B0604020202020204" pitchFamily="34" charset="0"/>
              </a:rPr>
              <a:t> have signed up to an app called School Jam. Please download the app and look </a:t>
            </a:r>
            <a:r>
              <a:rPr lang="en-GB" altLang="en-US" sz="1000" dirty="0" smtClean="0">
                <a:solidFill>
                  <a:srgbClr val="000000"/>
                </a:solidFill>
                <a:latin typeface="Arial" panose="020B0604020202020204" pitchFamily="34" charset="0"/>
                <a:cs typeface="Arial" panose="020B0604020202020204" pitchFamily="34" charset="0"/>
              </a:rPr>
              <a:t>fo</a:t>
            </a:r>
            <a:r>
              <a:rPr kumimoji="0" lang="en-GB" altLang="en-US" sz="1000" i="0" strike="noStrike" cap="none" normalizeH="0" dirty="0" smtClean="0">
                <a:ln>
                  <a:noFill/>
                </a:ln>
                <a:solidFill>
                  <a:srgbClr val="000000"/>
                </a:solidFill>
                <a:effectLst/>
                <a:latin typeface="Arial" panose="020B0604020202020204" pitchFamily="34" charset="0"/>
                <a:cs typeface="Arial" panose="020B0604020202020204" pitchFamily="34" charset="0"/>
              </a:rPr>
              <a:t>r your child’s username in their reading diary. Your child’s teacher will be sending quick and fun maths activities for you to do at home with your child. </a:t>
            </a:r>
          </a:p>
          <a:p>
            <a:pPr marL="0" marR="292100" lvl="0" indent="0" algn="l" defTabSz="914400" rtl="0" eaLnBrk="0" fontAlgn="base" latinLnBrk="0" hangingPunct="0">
              <a:lnSpc>
                <a:spcPct val="100000"/>
              </a:lnSpc>
              <a:spcBef>
                <a:spcPct val="0"/>
              </a:spcBef>
              <a:spcAft>
                <a:spcPct val="0"/>
              </a:spcAft>
              <a:buClrTx/>
              <a:buSzTx/>
              <a:buFontTx/>
              <a:buNone/>
              <a:tabLst/>
            </a:pPr>
            <a:endParaRPr lang="en-GB" altLang="en-US" sz="1000" b="1" u="sng" dirty="0" smtClean="0">
              <a:solidFill>
                <a:srgbClr val="000000"/>
              </a:solidFill>
              <a:latin typeface="Arial" panose="020B0604020202020204" pitchFamily="34" charset="0"/>
              <a:cs typeface="Arial" panose="020B0604020202020204" pitchFamily="34" charset="0"/>
            </a:endParaRPr>
          </a:p>
          <a:p>
            <a:pPr marL="0" marR="292100" lvl="0" indent="0" algn="l" defTabSz="914400" rtl="0" eaLnBrk="0" fontAlgn="base" latinLnBrk="0" hangingPunct="0">
              <a:lnSpc>
                <a:spcPct val="100000"/>
              </a:lnSpc>
              <a:spcBef>
                <a:spcPct val="0"/>
              </a:spcBef>
              <a:spcAft>
                <a:spcPct val="0"/>
              </a:spcAft>
              <a:buClrTx/>
              <a:buSzTx/>
              <a:buFontTx/>
              <a:buNone/>
              <a:tabLst/>
            </a:pPr>
            <a:r>
              <a:rPr lang="en-GB" altLang="en-US" sz="1000" b="1" u="sng" dirty="0" err="1" smtClean="0">
                <a:solidFill>
                  <a:srgbClr val="000000"/>
                </a:solidFill>
                <a:latin typeface="Arial" panose="020B0604020202020204" pitchFamily="34" charset="0"/>
                <a:cs typeface="Arial" panose="020B0604020202020204" pitchFamily="34" charset="0"/>
              </a:rPr>
              <a:t>Numbots</a:t>
            </a:r>
            <a:endParaRPr lang="en-GB" altLang="en-US" sz="1000" b="1" u="sng" dirty="0">
              <a:solidFill>
                <a:srgbClr val="000000"/>
              </a:solidFill>
              <a:latin typeface="Arial" panose="020B0604020202020204" pitchFamily="34" charset="0"/>
              <a:cs typeface="Arial" panose="020B0604020202020204" pitchFamily="34" charset="0"/>
            </a:endParaRPr>
          </a:p>
          <a:p>
            <a:pPr marR="292100" lvl="0" eaLnBrk="0" fontAlgn="base" hangingPunct="0">
              <a:spcBef>
                <a:spcPct val="0"/>
              </a:spcBef>
              <a:spcAft>
                <a:spcPct val="0"/>
              </a:spcAft>
            </a:pPr>
            <a:r>
              <a:rPr lang="en-GB" altLang="en-US" sz="1000" dirty="0" smtClean="0">
                <a:solidFill>
                  <a:srgbClr val="000000"/>
                </a:solidFill>
                <a:latin typeface="Arial" panose="020B0604020202020204" pitchFamily="34" charset="0"/>
                <a:cs typeface="Arial" panose="020B0604020202020204" pitchFamily="34" charset="0"/>
              </a:rPr>
              <a:t>We have signed up to </a:t>
            </a:r>
            <a:r>
              <a:rPr lang="en-GB" altLang="en-US" sz="1000" dirty="0" err="1" smtClean="0">
                <a:solidFill>
                  <a:srgbClr val="000000"/>
                </a:solidFill>
                <a:latin typeface="Arial" panose="020B0604020202020204" pitchFamily="34" charset="0"/>
                <a:cs typeface="Arial" panose="020B0604020202020204" pitchFamily="34" charset="0"/>
              </a:rPr>
              <a:t>Numbots</a:t>
            </a:r>
            <a:r>
              <a:rPr lang="en-GB" altLang="en-US" sz="1000" dirty="0" smtClean="0">
                <a:solidFill>
                  <a:srgbClr val="000000"/>
                </a:solidFill>
                <a:latin typeface="Arial" panose="020B0604020202020204" pitchFamily="34" charset="0"/>
                <a:cs typeface="Arial" panose="020B0604020202020204" pitchFamily="34" charset="0"/>
              </a:rPr>
              <a:t> which is an online game to help boost addition and subtraction skills. It can </a:t>
            </a:r>
            <a:r>
              <a:rPr lang="en-GB" altLang="en-US" sz="1000" dirty="0">
                <a:solidFill>
                  <a:srgbClr val="000000"/>
                </a:solidFill>
                <a:latin typeface="Arial" panose="020B0604020202020204" pitchFamily="34" charset="0"/>
                <a:cs typeface="Arial" panose="020B0604020202020204" pitchFamily="34" charset="0"/>
              </a:rPr>
              <a:t>be played on: </a:t>
            </a:r>
            <a:r>
              <a:rPr lang="en-GB" altLang="en-US" sz="1000" dirty="0" smtClean="0">
                <a:solidFill>
                  <a:srgbClr val="000000"/>
                </a:solidFill>
                <a:latin typeface="Arial" panose="020B0604020202020204" pitchFamily="34" charset="0"/>
                <a:cs typeface="Arial" panose="020B0604020202020204" pitchFamily="34" charset="0"/>
              </a:rPr>
              <a:t>play.numbots.com. Please look in your child’s reading diary for their password. </a:t>
            </a:r>
          </a:p>
          <a:p>
            <a:pPr marR="292100" lvl="0" eaLnBrk="0" fontAlgn="base" hangingPunct="0">
              <a:spcBef>
                <a:spcPct val="0"/>
              </a:spcBef>
              <a:spcAft>
                <a:spcPct val="0"/>
              </a:spcAft>
            </a:pPr>
            <a:endParaRPr kumimoji="0" lang="en-GB" altLang="en-US" sz="1000" i="0"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p:txBody>
      </p:sp>
      <p:sp>
        <p:nvSpPr>
          <p:cNvPr id="8" name="Text Box 4"/>
          <p:cNvSpPr txBox="1">
            <a:spLocks noChangeArrowheads="1"/>
          </p:cNvSpPr>
          <p:nvPr/>
        </p:nvSpPr>
        <p:spPr bwMode="auto">
          <a:xfrm>
            <a:off x="66500" y="47257"/>
            <a:ext cx="5660969" cy="3535527"/>
          </a:xfrm>
          <a:prstGeom prst="rect">
            <a:avLst/>
          </a:prstGeom>
          <a:noFill/>
          <a:ln w="38100" algn="in">
            <a:solidFill>
              <a:srgbClr val="008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FFC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900" b="1" dirty="0">
              <a:solidFill>
                <a:srgbClr val="000000"/>
              </a:solidFill>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If you would like to help your child learn at home there are many things you can do.</a:t>
            </a:r>
          </a:p>
          <a:p>
            <a:r>
              <a:rPr lang="en-GB" sz="1000" dirty="0">
                <a:latin typeface="Arial" panose="020B0604020202020204" pitchFamily="34" charset="0"/>
                <a:cs typeface="Arial" panose="020B0604020202020204" pitchFamily="34" charset="0"/>
              </a:rPr>
              <a:t> </a:t>
            </a:r>
          </a:p>
          <a:p>
            <a:r>
              <a:rPr lang="en-GB" sz="1000" dirty="0">
                <a:latin typeface="Arial" panose="020B0604020202020204" pitchFamily="34" charset="0"/>
                <a:cs typeface="Arial" panose="020B0604020202020204" pitchFamily="34" charset="0"/>
              </a:rPr>
              <a:t>· Read with your child </a:t>
            </a:r>
            <a:r>
              <a:rPr lang="en-GB" sz="1000" u="sng" dirty="0" smtClean="0">
                <a:latin typeface="Arial" panose="020B0604020202020204" pitchFamily="34" charset="0"/>
                <a:cs typeface="Arial" panose="020B0604020202020204" pitchFamily="34" charset="0"/>
              </a:rPr>
              <a:t>every day</a:t>
            </a:r>
          </a:p>
          <a:p>
            <a:r>
              <a:rPr lang="en-GB" sz="1000" dirty="0" smtClean="0">
                <a:latin typeface="Arial" panose="020B0604020202020204" pitchFamily="34" charset="0"/>
                <a:cs typeface="Arial" panose="020B0604020202020204" pitchFamily="34" charset="0"/>
              </a:rPr>
              <a:t>· Join the library</a:t>
            </a:r>
          </a:p>
          <a:p>
            <a:r>
              <a:rPr lang="en-GB" sz="1000" dirty="0" smtClean="0">
                <a:latin typeface="Arial" panose="020B0604020202020204" pitchFamily="34" charset="0"/>
                <a:cs typeface="Arial" panose="020B0604020202020204" pitchFamily="34" charset="0"/>
              </a:rPr>
              <a:t>·</a:t>
            </a:r>
            <a:r>
              <a:rPr lang="en-GB" sz="1000" dirty="0">
                <a:latin typeface="Arial" panose="020B0604020202020204" pitchFamily="34" charset="0"/>
                <a:cs typeface="Arial" panose="020B0604020202020204" pitchFamily="34" charset="0"/>
              </a:rPr>
              <a:t> Use age appropriate computer programmes (phonics play/ bug club– see class teacher for more details and sites)</a:t>
            </a:r>
          </a:p>
          <a:p>
            <a:r>
              <a:rPr lang="en-GB" sz="1000" dirty="0">
                <a:latin typeface="Arial" panose="020B0604020202020204" pitchFamily="34" charset="0"/>
                <a:cs typeface="Arial" panose="020B0604020202020204" pitchFamily="34" charset="0"/>
              </a:rPr>
              <a:t>· Take an interest in what they did at school. </a:t>
            </a:r>
          </a:p>
          <a:p>
            <a:r>
              <a:rPr lang="en-GB" sz="1000" dirty="0">
                <a:latin typeface="Arial" panose="020B0604020202020204" pitchFamily="34" charset="0"/>
                <a:cs typeface="Arial" panose="020B0604020202020204" pitchFamily="34" charset="0"/>
              </a:rPr>
              <a:t>· Play with them to help build upon their imagination.</a:t>
            </a:r>
          </a:p>
          <a:p>
            <a:r>
              <a:rPr lang="en-GB" sz="1000" dirty="0">
                <a:latin typeface="Arial" panose="020B0604020202020204" pitchFamily="34" charset="0"/>
                <a:cs typeface="Arial" panose="020B0604020202020204" pitchFamily="34" charset="0"/>
              </a:rPr>
              <a:t>· Use mathematics in everyday situations (counting cars/trees, in the shop, finding and discussing shapes in the environment)</a:t>
            </a:r>
          </a:p>
          <a:p>
            <a:endParaRPr lang="en-GB" sz="1000" dirty="0">
              <a:latin typeface="Arial" panose="020B0604020202020204" pitchFamily="34" charset="0"/>
              <a:cs typeface="Arial" panose="020B0604020202020204" pitchFamily="34" charset="0"/>
            </a:endParaRPr>
          </a:p>
          <a:p>
            <a:r>
              <a:rPr lang="en-GB" sz="1000" b="1" u="sng" dirty="0">
                <a:latin typeface="Arial" panose="020B0604020202020204" pitchFamily="34" charset="0"/>
                <a:cs typeface="Arial" panose="020B0604020202020204" pitchFamily="34" charset="0"/>
              </a:rPr>
              <a:t>PE Timetable:</a:t>
            </a:r>
            <a:endParaRPr lang="en-GB" sz="10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Class </a:t>
            </a:r>
            <a:r>
              <a:rPr lang="en-GB" sz="1000" dirty="0" smtClean="0">
                <a:latin typeface="Arial" panose="020B0604020202020204" pitchFamily="34" charset="0"/>
                <a:cs typeface="Arial" panose="020B0604020202020204" pitchFamily="34" charset="0"/>
              </a:rPr>
              <a:t>2A  </a:t>
            </a:r>
            <a:r>
              <a:rPr lang="en-GB" sz="1000" dirty="0">
                <a:latin typeface="Arial" panose="020B0604020202020204" pitchFamily="34" charset="0"/>
                <a:cs typeface="Arial" panose="020B0604020202020204" pitchFamily="34" charset="0"/>
              </a:rPr>
              <a:t>PE – </a:t>
            </a:r>
            <a:r>
              <a:rPr lang="en-GB" sz="1000" dirty="0" smtClean="0">
                <a:latin typeface="Arial" panose="020B0604020202020204" pitchFamily="34" charset="0"/>
                <a:cs typeface="Arial" panose="020B0604020202020204" pitchFamily="34" charset="0"/>
              </a:rPr>
              <a:t>Wednesday and Thursday </a:t>
            </a:r>
            <a:endParaRPr lang="en-GB" sz="10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Class </a:t>
            </a:r>
            <a:r>
              <a:rPr lang="en-GB" sz="1000" dirty="0" smtClean="0">
                <a:latin typeface="Arial" panose="020B0604020202020204" pitchFamily="34" charset="0"/>
                <a:cs typeface="Arial" panose="020B0604020202020204" pitchFamily="34" charset="0"/>
              </a:rPr>
              <a:t>2B  </a:t>
            </a:r>
            <a:r>
              <a:rPr lang="en-GB" sz="1000" dirty="0">
                <a:latin typeface="Arial" panose="020B0604020202020204" pitchFamily="34" charset="0"/>
                <a:cs typeface="Arial" panose="020B0604020202020204" pitchFamily="34" charset="0"/>
              </a:rPr>
              <a:t>PE – </a:t>
            </a:r>
            <a:r>
              <a:rPr lang="en-GB" sz="1000" dirty="0" smtClean="0">
                <a:latin typeface="Arial" panose="020B0604020202020204" pitchFamily="34" charset="0"/>
                <a:cs typeface="Arial" panose="020B0604020202020204" pitchFamily="34" charset="0"/>
              </a:rPr>
              <a:t>Monday and Tuesday</a:t>
            </a:r>
            <a:endParaRPr lang="en-GB" sz="10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Class </a:t>
            </a:r>
            <a:r>
              <a:rPr lang="en-GB" sz="1000" dirty="0" smtClean="0">
                <a:latin typeface="Arial" panose="020B0604020202020204" pitchFamily="34" charset="0"/>
                <a:cs typeface="Arial" panose="020B0604020202020204" pitchFamily="34" charset="0"/>
              </a:rPr>
              <a:t>2C  </a:t>
            </a:r>
            <a:r>
              <a:rPr lang="en-GB" sz="1000" dirty="0">
                <a:latin typeface="Arial" panose="020B0604020202020204" pitchFamily="34" charset="0"/>
                <a:cs typeface="Arial" panose="020B0604020202020204" pitchFamily="34" charset="0"/>
              </a:rPr>
              <a:t>PE – Monday and </a:t>
            </a:r>
            <a:r>
              <a:rPr lang="en-GB" sz="1000" dirty="0" smtClean="0">
                <a:latin typeface="Arial" panose="020B0604020202020204" pitchFamily="34" charset="0"/>
                <a:cs typeface="Arial" panose="020B0604020202020204" pitchFamily="34" charset="0"/>
              </a:rPr>
              <a:t>Tuesday</a:t>
            </a:r>
          </a:p>
          <a:p>
            <a:endParaRPr lang="en-GB" sz="1000" dirty="0" smtClean="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Please ensure that you have accepted your child's teachers request on Class Dojo. If you need another invite sent please email the relevant class teacher using the email address below.</a:t>
            </a:r>
            <a:endParaRPr lang="en-GB" sz="10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 </a:t>
            </a:r>
            <a:endParaRPr lang="en-GB" sz="1000" b="1" dirty="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If </a:t>
            </a:r>
            <a:r>
              <a:rPr lang="en-GB" sz="1000" dirty="0">
                <a:latin typeface="Arial" panose="020B0604020202020204" pitchFamily="34" charset="0"/>
                <a:cs typeface="Arial" panose="020B0604020202020204" pitchFamily="34" charset="0"/>
              </a:rPr>
              <a:t>you have any concerns or just want a chat about your child’s progress feel free </a:t>
            </a:r>
            <a:r>
              <a:rPr lang="en-GB" sz="1000" dirty="0" smtClean="0">
                <a:latin typeface="Arial" panose="020B0604020202020204" pitchFamily="34" charset="0"/>
                <a:cs typeface="Arial" panose="020B0604020202020204" pitchFamily="34" charset="0"/>
              </a:rPr>
              <a:t>to contact your child’s teacher on our </a:t>
            </a:r>
            <a:r>
              <a:rPr kumimoji="0" lang="en-GB" altLang="en-US"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year group email – </a:t>
            </a:r>
            <a:r>
              <a:rPr lang="en-GB" altLang="en-US" sz="1000" dirty="0" smtClean="0">
                <a:solidFill>
                  <a:srgbClr val="000000"/>
                </a:solidFill>
                <a:latin typeface="Arial" panose="020B0604020202020204" pitchFamily="34" charset="0"/>
                <a:cs typeface="Arial" panose="020B0604020202020204" pitchFamily="34" charset="0"/>
              </a:rPr>
              <a:t>y</a:t>
            </a:r>
            <a:r>
              <a:rPr kumimoji="0" lang="en-GB" altLang="en-US" sz="10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ear2@jamescambellprimary.org.uk.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9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anose="020B0604020202020204" pitchFamily="34" charset="0"/>
            </a:endParaRPr>
          </a:p>
        </p:txBody>
      </p:sp>
      <p:sp>
        <p:nvSpPr>
          <p:cNvPr id="9" name="Text Box 5"/>
          <p:cNvSpPr txBox="1">
            <a:spLocks noChangeArrowheads="1"/>
          </p:cNvSpPr>
          <p:nvPr/>
        </p:nvSpPr>
        <p:spPr bwMode="auto">
          <a:xfrm>
            <a:off x="5893724" y="553853"/>
            <a:ext cx="6068289" cy="3028931"/>
          </a:xfrm>
          <a:prstGeom prst="rect">
            <a:avLst/>
          </a:prstGeom>
          <a:noFill/>
          <a:ln w="38100" algn="in">
            <a:solidFill>
              <a:srgbClr val="008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FFC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sng" strike="noStrike" cap="none" normalizeH="0" baseline="0" dirty="0" smtClean="0">
                <a:ln>
                  <a:noFill/>
                </a:ln>
                <a:solidFill>
                  <a:srgbClr val="000000"/>
                </a:solidFill>
                <a:effectLst/>
                <a:latin typeface="Arial" panose="020B0604020202020204" pitchFamily="34" charset="0"/>
              </a:rPr>
              <a:t>The Wider Curriculum</a:t>
            </a:r>
          </a:p>
          <a:p>
            <a:pPr marL="0" marR="0" lvl="0" indent="0" algn="just" defTabSz="914400" rtl="0" eaLnBrk="0" fontAlgn="base" latinLnBrk="0" hangingPunct="0">
              <a:lnSpc>
                <a:spcPct val="100000"/>
              </a:lnSpc>
              <a:spcBef>
                <a:spcPct val="0"/>
              </a:spcBef>
              <a:spcAft>
                <a:spcPct val="0"/>
              </a:spcAft>
              <a:buClrTx/>
              <a:buSzPts val="1000"/>
              <a:tabLst/>
            </a:pPr>
            <a:endParaRPr lang="en-GB" altLang="en-US" sz="1000" dirty="0">
              <a:solidFill>
                <a:srgbClr val="000000"/>
              </a:solidFill>
              <a:latin typeface="Arial" panose="020B0604020202020204" pitchFamily="34" charset="0"/>
              <a:cs typeface="Arial" panose="020B0604020202020204" pitchFamily="34" charset="0"/>
            </a:endParaRPr>
          </a:p>
          <a:p>
            <a:pPr lvl="0" algn="just" eaLnBrk="0" fontAlgn="base" hangingPunct="0">
              <a:spcBef>
                <a:spcPct val="0"/>
              </a:spcBef>
              <a:spcAft>
                <a:spcPct val="0"/>
              </a:spcAft>
              <a:buSzPts val="1000"/>
            </a:pPr>
            <a:r>
              <a:rPr lang="en-GB" altLang="en-US" sz="1000" dirty="0">
                <a:solidFill>
                  <a:srgbClr val="000000"/>
                </a:solidFill>
                <a:latin typeface="Arial" panose="020B0604020202020204" pitchFamily="34" charset="0"/>
                <a:cs typeface="Arial" panose="020B0604020202020204" pitchFamily="34" charset="0"/>
              </a:rPr>
              <a:t>This half-term our  topic  is </a:t>
            </a:r>
            <a:r>
              <a:rPr lang="en-GB" altLang="en-US" sz="1000" dirty="0" smtClean="0">
                <a:solidFill>
                  <a:srgbClr val="000000"/>
                </a:solidFill>
                <a:latin typeface="Arial" panose="020B0604020202020204" pitchFamily="34" charset="0"/>
                <a:cs typeface="Arial" panose="020B0604020202020204" pitchFamily="34" charset="0"/>
              </a:rPr>
              <a:t>‘Fire! Fire!’ </a:t>
            </a:r>
            <a:r>
              <a:rPr lang="en-GB" altLang="en-US" sz="1000" dirty="0">
                <a:solidFill>
                  <a:srgbClr val="000000"/>
                </a:solidFill>
                <a:latin typeface="Arial" panose="020B0604020202020204" pitchFamily="34" charset="0"/>
                <a:cs typeface="Arial" panose="020B0604020202020204" pitchFamily="34" charset="0"/>
              </a:rPr>
              <a:t>where pupils will </a:t>
            </a:r>
            <a:r>
              <a:rPr lang="en-GB" altLang="en-US" sz="1000" dirty="0" smtClean="0">
                <a:solidFill>
                  <a:srgbClr val="000000"/>
                </a:solidFill>
                <a:latin typeface="Arial" panose="020B0604020202020204" pitchFamily="34" charset="0"/>
                <a:cs typeface="Arial" panose="020B0604020202020204" pitchFamily="34" charset="0"/>
              </a:rPr>
              <a:t>learn all about The Great Fire of London.  </a:t>
            </a:r>
            <a:endParaRPr lang="en-GB" altLang="en-US" sz="1000" dirty="0">
              <a:solidFill>
                <a:srgbClr val="000000"/>
              </a:solidFill>
              <a:latin typeface="Arial" panose="020B0604020202020204" pitchFamily="34" charset="0"/>
              <a:cs typeface="Arial" panose="020B0604020202020204" pitchFamily="34" charset="0"/>
            </a:endParaRPr>
          </a:p>
          <a:p>
            <a:pPr lvl="0" algn="just" eaLnBrk="0" fontAlgn="base" hangingPunct="0">
              <a:spcBef>
                <a:spcPct val="0"/>
              </a:spcBef>
              <a:spcAft>
                <a:spcPct val="0"/>
              </a:spcAft>
              <a:buSzPts val="1000"/>
            </a:pPr>
            <a:endParaRPr lang="en-GB" altLang="en-US" sz="1000" dirty="0">
              <a:solidFill>
                <a:srgbClr val="000000"/>
              </a:solidFill>
              <a:latin typeface="Arial" panose="020B0604020202020204" pitchFamily="34" charset="0"/>
              <a:cs typeface="Arial" panose="020B0604020202020204" pitchFamily="34" charset="0"/>
            </a:endParaRPr>
          </a:p>
          <a:p>
            <a:pPr lvl="0" algn="just" eaLnBrk="0" fontAlgn="base" hangingPunct="0">
              <a:spcBef>
                <a:spcPct val="0"/>
              </a:spcBef>
              <a:spcAft>
                <a:spcPct val="0"/>
              </a:spcAft>
              <a:buSzPts val="1000"/>
              <a:buFont typeface="Symbol" panose="05050102010706020507" pitchFamily="18" charset="2"/>
              <a:buChar char="¨"/>
            </a:pPr>
            <a:r>
              <a:rPr lang="en-GB" altLang="en-US" sz="1000" dirty="0">
                <a:solidFill>
                  <a:srgbClr val="000000"/>
                </a:solidFill>
                <a:latin typeface="Arial" panose="020B0604020202020204" pitchFamily="34" charset="0"/>
                <a:cs typeface="Arial" panose="020B0604020202020204" pitchFamily="34" charset="0"/>
              </a:rPr>
              <a:t>In </a:t>
            </a:r>
            <a:r>
              <a:rPr lang="en-GB" altLang="en-US" sz="1000" b="1" dirty="0" smtClean="0">
                <a:solidFill>
                  <a:srgbClr val="000000"/>
                </a:solidFill>
                <a:latin typeface="Arial" panose="020B0604020202020204" pitchFamily="34" charset="0"/>
                <a:cs typeface="Arial" panose="020B0604020202020204" pitchFamily="34" charset="0"/>
              </a:rPr>
              <a:t>History,</a:t>
            </a:r>
            <a:r>
              <a:rPr lang="en-GB" altLang="en-US" sz="1000" dirty="0" smtClean="0">
                <a:solidFill>
                  <a:srgbClr val="000000"/>
                </a:solidFill>
                <a:latin typeface="Arial" panose="020B0604020202020204" pitchFamily="34" charset="0"/>
                <a:cs typeface="Arial" panose="020B0604020202020204" pitchFamily="34" charset="0"/>
              </a:rPr>
              <a:t> we will be learning about the key events that led up to The Great Fire of London and its aftermath.</a:t>
            </a:r>
          </a:p>
          <a:p>
            <a:pPr algn="just" eaLnBrk="0" fontAlgn="base" hangingPunct="0">
              <a:spcBef>
                <a:spcPct val="0"/>
              </a:spcBef>
              <a:spcAft>
                <a:spcPct val="0"/>
              </a:spcAft>
              <a:buSzPts val="1000"/>
              <a:buFont typeface="Symbol" panose="05050102010706020507" pitchFamily="18" charset="2"/>
              <a:buChar char="¨"/>
            </a:pPr>
            <a:r>
              <a:rPr lang="en-GB" altLang="en-US" sz="1000" dirty="0" smtClean="0">
                <a:solidFill>
                  <a:srgbClr val="000000"/>
                </a:solidFill>
                <a:latin typeface="Arial" panose="020B0604020202020204" pitchFamily="34" charset="0"/>
                <a:cs typeface="Arial" panose="020B0604020202020204" pitchFamily="34" charset="0"/>
              </a:rPr>
              <a:t>In </a:t>
            </a:r>
            <a:r>
              <a:rPr lang="en-GB" altLang="en-US" sz="1000" b="1" dirty="0" smtClean="0">
                <a:solidFill>
                  <a:srgbClr val="000000"/>
                </a:solidFill>
                <a:latin typeface="Arial" panose="020B0604020202020204" pitchFamily="34" charset="0"/>
                <a:cs typeface="Arial" panose="020B0604020202020204" pitchFamily="34" charset="0"/>
              </a:rPr>
              <a:t>Design Technology, </a:t>
            </a:r>
            <a:r>
              <a:rPr lang="en-GB" sz="1000" dirty="0" smtClean="0">
                <a:latin typeface="Arial" panose="020B0604020202020204" pitchFamily="34" charset="0"/>
                <a:cs typeface="Arial" panose="020B0604020202020204" pitchFamily="34" charset="0"/>
              </a:rPr>
              <a:t>we </a:t>
            </a:r>
            <a:r>
              <a:rPr lang="en-GB" sz="1000" dirty="0">
                <a:latin typeface="Arial" panose="020B0604020202020204" pitchFamily="34" charset="0"/>
                <a:cs typeface="Arial" panose="020B0604020202020204" pitchFamily="34" charset="0"/>
              </a:rPr>
              <a:t>will be developing our design and making </a:t>
            </a:r>
            <a:r>
              <a:rPr lang="en-GB" sz="1000">
                <a:latin typeface="Arial" panose="020B0604020202020204" pitchFamily="34" charset="0"/>
                <a:cs typeface="Arial" panose="020B0604020202020204" pitchFamily="34" charset="0"/>
              </a:rPr>
              <a:t>skills </a:t>
            </a:r>
            <a:r>
              <a:rPr lang="en-GB" sz="1000" smtClean="0">
                <a:latin typeface="Arial" panose="020B0604020202020204" pitchFamily="34" charset="0"/>
                <a:cs typeface="Arial" panose="020B0604020202020204" pitchFamily="34" charset="0"/>
              </a:rPr>
              <a:t>by </a:t>
            </a:r>
            <a:r>
              <a:rPr lang="en-GB" sz="1000" dirty="0">
                <a:latin typeface="Arial" panose="020B0604020202020204" pitchFamily="34" charset="0"/>
                <a:cs typeface="Arial" panose="020B0604020202020204" pitchFamily="34" charset="0"/>
              </a:rPr>
              <a:t>creating a moving fire engine. </a:t>
            </a:r>
            <a:endParaRPr lang="en-GB" altLang="en-US" sz="1000" b="1" dirty="0" smtClean="0">
              <a:solidFill>
                <a:srgbClr val="000000"/>
              </a:solidFill>
              <a:latin typeface="Arial" panose="020B0604020202020204" pitchFamily="34" charset="0"/>
              <a:cs typeface="Arial" panose="020B0604020202020204" pitchFamily="34" charset="0"/>
            </a:endParaRPr>
          </a:p>
          <a:p>
            <a:pPr lvl="0" algn="just" eaLnBrk="0" fontAlgn="base" hangingPunct="0">
              <a:spcBef>
                <a:spcPct val="0"/>
              </a:spcBef>
              <a:spcAft>
                <a:spcPct val="0"/>
              </a:spcAft>
              <a:buSzPts val="1000"/>
              <a:buFont typeface="Symbol" panose="05050102010706020507" pitchFamily="18" charset="2"/>
              <a:buChar char="¨"/>
            </a:pPr>
            <a:r>
              <a:rPr lang="en-GB" altLang="en-US" sz="1000" dirty="0" smtClean="0">
                <a:solidFill>
                  <a:srgbClr val="000000"/>
                </a:solidFill>
                <a:latin typeface="Arial" panose="020B0604020202020204" pitchFamily="34" charset="0"/>
                <a:cs typeface="Arial" panose="020B0604020202020204" pitchFamily="34" charset="0"/>
              </a:rPr>
              <a:t>In </a:t>
            </a:r>
            <a:r>
              <a:rPr lang="en-GB" altLang="en-US" sz="1000" b="1" dirty="0">
                <a:solidFill>
                  <a:srgbClr val="000000"/>
                </a:solidFill>
                <a:latin typeface="Arial" panose="020B0604020202020204" pitchFamily="34" charset="0"/>
                <a:cs typeface="Arial" panose="020B0604020202020204" pitchFamily="34" charset="0"/>
              </a:rPr>
              <a:t>Science</a:t>
            </a:r>
            <a:r>
              <a:rPr lang="en-GB" altLang="en-US" sz="1000" dirty="0">
                <a:solidFill>
                  <a:srgbClr val="000000"/>
                </a:solidFill>
                <a:latin typeface="Arial" panose="020B0604020202020204" pitchFamily="34" charset="0"/>
                <a:cs typeface="Arial" panose="020B0604020202020204" pitchFamily="34" charset="0"/>
              </a:rPr>
              <a:t>, </a:t>
            </a:r>
            <a:r>
              <a:rPr lang="en-GB" sz="1000" dirty="0">
                <a:latin typeface="Arial" panose="020B0604020202020204" pitchFamily="34" charset="0"/>
                <a:cs typeface="Arial" panose="020B0604020202020204" pitchFamily="34" charset="0"/>
              </a:rPr>
              <a:t>we will be comparing and describing the properties of materials. </a:t>
            </a:r>
          </a:p>
          <a:p>
            <a:pPr algn="just" eaLnBrk="0" fontAlgn="base" hangingPunct="0">
              <a:spcBef>
                <a:spcPct val="0"/>
              </a:spcBef>
              <a:spcAft>
                <a:spcPct val="0"/>
              </a:spcAft>
              <a:buSzPts val="1000"/>
              <a:buFont typeface="Symbol" panose="05050102010706020507" pitchFamily="18" charset="2"/>
              <a:buChar char="¨"/>
            </a:pPr>
            <a:r>
              <a:rPr lang="en-GB" altLang="en-US" sz="1000" dirty="0" smtClean="0">
                <a:solidFill>
                  <a:srgbClr val="000000"/>
                </a:solidFill>
                <a:latin typeface="Arial" panose="020B0604020202020204" pitchFamily="34" charset="0"/>
                <a:cs typeface="Arial" panose="020B0604020202020204" pitchFamily="34" charset="0"/>
              </a:rPr>
              <a:t>In </a:t>
            </a:r>
            <a:r>
              <a:rPr lang="en-GB" altLang="en-US" sz="1000" b="1" dirty="0">
                <a:solidFill>
                  <a:srgbClr val="000000"/>
                </a:solidFill>
                <a:latin typeface="Arial" panose="020B0604020202020204" pitchFamily="34" charset="0"/>
                <a:cs typeface="Arial" panose="020B0604020202020204" pitchFamily="34" charset="0"/>
              </a:rPr>
              <a:t>Music</a:t>
            </a:r>
            <a:r>
              <a:rPr lang="en-GB" altLang="en-US" sz="1000" dirty="0" smtClean="0">
                <a:solidFill>
                  <a:srgbClr val="000000"/>
                </a:solidFill>
                <a:latin typeface="Arial" panose="020B0604020202020204" pitchFamily="34" charset="0"/>
                <a:cs typeface="Arial" panose="020B0604020202020204" pitchFamily="34" charset="0"/>
              </a:rPr>
              <a:t>,</a:t>
            </a:r>
            <a:r>
              <a:rPr lang="en-GB" altLang="en-US" sz="1000" dirty="0">
                <a:solidFill>
                  <a:srgbClr val="000000"/>
                </a:solidFill>
                <a:latin typeface="Arial" panose="020B0604020202020204" pitchFamily="34" charset="0"/>
              </a:rPr>
              <a:t> we will be learning to sing songs as part of a group for our Christmas Nativity. We will be developing timing and learning to listen for others, with the opportunity to play accompanying instruments</a:t>
            </a:r>
            <a:r>
              <a:rPr lang="en-GB" altLang="en-US" sz="1000" dirty="0" smtClean="0">
                <a:solidFill>
                  <a:srgbClr val="000000"/>
                </a:solidFill>
                <a:latin typeface="Arial" panose="020B0604020202020204" pitchFamily="34" charset="0"/>
                <a:cs typeface="Arial" panose="020B0604020202020204" pitchFamily="34" charset="0"/>
              </a:rPr>
              <a:t> </a:t>
            </a:r>
          </a:p>
          <a:p>
            <a:pPr algn="just" eaLnBrk="0" fontAlgn="base" hangingPunct="0">
              <a:spcBef>
                <a:spcPct val="0"/>
              </a:spcBef>
              <a:spcAft>
                <a:spcPct val="0"/>
              </a:spcAft>
              <a:buSzPts val="1000"/>
              <a:buFont typeface="Symbol" panose="05050102010706020507" pitchFamily="18" charset="2"/>
              <a:buChar char="¨"/>
            </a:pPr>
            <a:r>
              <a:rPr lang="en-GB" altLang="en-US" sz="1000" dirty="0" smtClean="0">
                <a:solidFill>
                  <a:srgbClr val="000000"/>
                </a:solidFill>
                <a:latin typeface="Arial" panose="020B0604020202020204" pitchFamily="34" charset="0"/>
                <a:cs typeface="Arial" panose="020B0604020202020204" pitchFamily="34" charset="0"/>
              </a:rPr>
              <a:t>In </a:t>
            </a:r>
            <a:r>
              <a:rPr lang="en-GB" altLang="en-US" sz="1000" b="1" dirty="0">
                <a:solidFill>
                  <a:srgbClr val="000000"/>
                </a:solidFill>
                <a:latin typeface="Arial" panose="020B0604020202020204" pitchFamily="34" charset="0"/>
                <a:cs typeface="Arial" panose="020B0604020202020204" pitchFamily="34" charset="0"/>
              </a:rPr>
              <a:t>ICT</a:t>
            </a:r>
            <a:r>
              <a:rPr lang="en-GB" altLang="en-US" sz="1000" dirty="0">
                <a:solidFill>
                  <a:srgbClr val="000000"/>
                </a:solidFill>
                <a:latin typeface="Arial" panose="020B0604020202020204" pitchFamily="34" charset="0"/>
                <a:cs typeface="Arial" panose="020B0604020202020204" pitchFamily="34" charset="0"/>
              </a:rPr>
              <a:t>, </a:t>
            </a:r>
            <a:r>
              <a:rPr lang="en-GB" sz="1000" dirty="0">
                <a:latin typeface="Arial" panose="020B0604020202020204" pitchFamily="34" charset="0"/>
                <a:cs typeface="Arial" panose="020B0604020202020204" pitchFamily="34" charset="0"/>
              </a:rPr>
              <a:t>we will be finding out how to create presentations online. </a:t>
            </a:r>
            <a:endParaRPr lang="en-GB" altLang="en-US" sz="1000" dirty="0">
              <a:solidFill>
                <a:srgbClr val="000000"/>
              </a:solidFill>
              <a:latin typeface="Arial" panose="020B0604020202020204" pitchFamily="34" charset="0"/>
              <a:cs typeface="Arial" panose="020B0604020202020204" pitchFamily="34" charset="0"/>
            </a:endParaRPr>
          </a:p>
          <a:p>
            <a:pPr lvl="0" algn="just" eaLnBrk="0" fontAlgn="base" hangingPunct="0">
              <a:spcBef>
                <a:spcPct val="0"/>
              </a:spcBef>
              <a:spcAft>
                <a:spcPct val="0"/>
              </a:spcAft>
              <a:buSzPts val="1000"/>
              <a:buFont typeface="Symbol" panose="05050102010706020507" pitchFamily="18" charset="2"/>
              <a:buChar char="¨"/>
            </a:pPr>
            <a:r>
              <a:rPr lang="en-GB" altLang="en-US" sz="1000" dirty="0">
                <a:solidFill>
                  <a:srgbClr val="000000"/>
                </a:solidFill>
                <a:latin typeface="Arial" panose="020B0604020202020204" pitchFamily="34" charset="0"/>
                <a:cs typeface="Arial" panose="020B0604020202020204" pitchFamily="34" charset="0"/>
              </a:rPr>
              <a:t>In </a:t>
            </a:r>
            <a:r>
              <a:rPr lang="en-GB" altLang="en-US" sz="1000" b="1" dirty="0">
                <a:solidFill>
                  <a:srgbClr val="000000"/>
                </a:solidFill>
                <a:latin typeface="Arial" panose="020B0604020202020204" pitchFamily="34" charset="0"/>
                <a:cs typeface="Arial" panose="020B0604020202020204" pitchFamily="34" charset="0"/>
              </a:rPr>
              <a:t>RE</a:t>
            </a:r>
            <a:r>
              <a:rPr lang="en-GB" altLang="en-US" sz="1000" dirty="0">
                <a:solidFill>
                  <a:srgbClr val="000000"/>
                </a:solidFill>
                <a:latin typeface="Arial" panose="020B0604020202020204" pitchFamily="34" charset="0"/>
                <a:cs typeface="Arial" panose="020B0604020202020204" pitchFamily="34" charset="0"/>
              </a:rPr>
              <a:t>, </a:t>
            </a:r>
            <a:r>
              <a:rPr lang="en-GB" altLang="en-US" sz="1000" dirty="0" smtClean="0">
                <a:solidFill>
                  <a:srgbClr val="000000"/>
                </a:solidFill>
                <a:latin typeface="Arial" panose="020B0604020202020204" pitchFamily="34" charset="0"/>
                <a:cs typeface="Arial" panose="020B0604020202020204" pitchFamily="34" charset="0"/>
              </a:rPr>
              <a:t>we will be learning about special books and why different people have special books.</a:t>
            </a:r>
            <a:endParaRPr lang="en-GB" altLang="en-US" sz="1000" dirty="0">
              <a:solidFill>
                <a:srgbClr val="000000"/>
              </a:solidFill>
              <a:latin typeface="Arial" panose="020B0604020202020204" pitchFamily="34" charset="0"/>
              <a:cs typeface="Arial" panose="020B0604020202020204" pitchFamily="34" charset="0"/>
            </a:endParaRPr>
          </a:p>
          <a:p>
            <a:pPr lvl="0" algn="just" eaLnBrk="0" fontAlgn="base" hangingPunct="0">
              <a:spcBef>
                <a:spcPct val="0"/>
              </a:spcBef>
              <a:spcAft>
                <a:spcPct val="0"/>
              </a:spcAft>
              <a:buSzPts val="1000"/>
              <a:buFont typeface="Symbol" panose="05050102010706020507" pitchFamily="18" charset="2"/>
              <a:buChar char="¨"/>
            </a:pPr>
            <a:r>
              <a:rPr lang="en-GB" altLang="en-US" sz="1000" dirty="0">
                <a:solidFill>
                  <a:srgbClr val="000000"/>
                </a:solidFill>
                <a:latin typeface="Arial" panose="020B0604020202020204" pitchFamily="34" charset="0"/>
                <a:cs typeface="Arial" panose="020B0604020202020204" pitchFamily="34" charset="0"/>
              </a:rPr>
              <a:t>In </a:t>
            </a:r>
            <a:r>
              <a:rPr lang="en-GB" altLang="en-US" sz="1000" b="1" dirty="0" smtClean="0">
                <a:solidFill>
                  <a:srgbClr val="000000"/>
                </a:solidFill>
                <a:latin typeface="Arial" panose="020B0604020202020204" pitchFamily="34" charset="0"/>
                <a:cs typeface="Arial" panose="020B0604020202020204" pitchFamily="34" charset="0"/>
              </a:rPr>
              <a:t>PE</a:t>
            </a:r>
            <a:r>
              <a:rPr lang="en-GB" altLang="en-US" sz="1000" dirty="0" smtClean="0">
                <a:solidFill>
                  <a:srgbClr val="000000"/>
                </a:solidFill>
                <a:latin typeface="Arial" panose="020B0604020202020204" pitchFamily="34" charset="0"/>
                <a:cs typeface="Arial" panose="020B0604020202020204" pitchFamily="34" charset="0"/>
              </a:rPr>
              <a:t>, we will be learning how to demonstrate control and </a:t>
            </a:r>
            <a:r>
              <a:rPr lang="en-GB" altLang="en-US" sz="1000" dirty="0">
                <a:solidFill>
                  <a:srgbClr val="000000"/>
                </a:solidFill>
                <a:latin typeface="Arial" panose="020B0604020202020204" pitchFamily="34" charset="0"/>
                <a:cs typeface="Arial" panose="020B0604020202020204" pitchFamily="34" charset="0"/>
              </a:rPr>
              <a:t>b</a:t>
            </a:r>
            <a:r>
              <a:rPr lang="en-GB" altLang="en-US" sz="1000" dirty="0" smtClean="0">
                <a:solidFill>
                  <a:srgbClr val="000000"/>
                </a:solidFill>
                <a:latin typeface="Arial" panose="020B0604020202020204" pitchFamily="34" charset="0"/>
                <a:cs typeface="Arial" panose="020B0604020202020204" pitchFamily="34" charset="0"/>
              </a:rPr>
              <a:t>alance in basic movements as well as improving our ball handling skills. </a:t>
            </a:r>
            <a:endParaRPr lang="en-GB" altLang="en-US" sz="1000" dirty="0">
              <a:solidFill>
                <a:srgbClr val="000000"/>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90397" y="62983"/>
            <a:ext cx="444366" cy="461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Rectangle 2"/>
          <p:cNvSpPr/>
          <p:nvPr/>
        </p:nvSpPr>
        <p:spPr>
          <a:xfrm>
            <a:off x="7064079" y="69852"/>
            <a:ext cx="3896131" cy="461665"/>
          </a:xfrm>
          <a:prstGeom prst="rect">
            <a:avLst/>
          </a:prstGeom>
          <a:noFill/>
        </p:spPr>
        <p:txBody>
          <a:bodyPr wrap="none" lIns="91440" tIns="45720" rIns="91440" bIns="45720">
            <a:spAutoFit/>
          </a:bodyPr>
          <a:lstStyle/>
          <a:p>
            <a:pPr algn="ctr"/>
            <a:r>
              <a:rPr lang="en-US" sz="24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Year 2: Autumn 2 – </a:t>
            </a:r>
            <a:r>
              <a:rPr lang="en-US" sz="24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Fire! Fire!</a:t>
            </a:r>
            <a:endParaRPr lang="en-US" sz="2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9783" y="78710"/>
            <a:ext cx="414108" cy="4304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37469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724</TotalTime>
  <Words>729</Words>
  <Application>Microsoft Office PowerPoint</Application>
  <PresentationFormat>Widescreen</PresentationFormat>
  <Paragraphs>49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Symbol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Ruth</dc:creator>
  <cp:lastModifiedBy>Michelle</cp:lastModifiedBy>
  <cp:revision>30</cp:revision>
  <dcterms:created xsi:type="dcterms:W3CDTF">2020-09-08T13:20:37Z</dcterms:created>
  <dcterms:modified xsi:type="dcterms:W3CDTF">2020-11-03T16:05:29Z</dcterms:modified>
</cp:coreProperties>
</file>